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88" r:id="rId10"/>
    <p:sldId id="263" r:id="rId11"/>
    <p:sldId id="280" r:id="rId12"/>
    <p:sldId id="281" r:id="rId13"/>
    <p:sldId id="264" r:id="rId14"/>
    <p:sldId id="283" r:id="rId15"/>
    <p:sldId id="284" r:id="rId16"/>
    <p:sldId id="285" r:id="rId17"/>
    <p:sldId id="265" r:id="rId18"/>
    <p:sldId id="286" r:id="rId19"/>
    <p:sldId id="287" r:id="rId20"/>
    <p:sldId id="282" r:id="rId21"/>
    <p:sldId id="271" r:id="rId22"/>
    <p:sldId id="272" r:id="rId23"/>
    <p:sldId id="273" r:id="rId24"/>
    <p:sldId id="274" r:id="rId25"/>
    <p:sldId id="289" r:id="rId26"/>
    <p:sldId id="290" r:id="rId27"/>
    <p:sldId id="266" r:id="rId28"/>
    <p:sldId id="275" r:id="rId29"/>
    <p:sldId id="276" r:id="rId30"/>
    <p:sldId id="267" r:id="rId31"/>
    <p:sldId id="268" r:id="rId32"/>
    <p:sldId id="269" r:id="rId33"/>
    <p:sldId id="27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4660"/>
  </p:normalViewPr>
  <p:slideViewPr>
    <p:cSldViewPr>
      <p:cViewPr varScale="1">
        <p:scale>
          <a:sx n="40" d="100"/>
          <a:sy n="4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F74683-1630-4D82-B6BE-2EEBA72550F0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B26E20-B26D-45CB-A80A-B76A7426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9A53-D925-4CCE-BC6C-5D0320F89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13B5-CB0E-4EE2-8E8A-3550EB716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72D0-BE14-456C-B9C9-C945F5A98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82AA-BEBE-4585-82EE-F9FAB4EF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D551-E332-4BA1-96C8-006183D0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D8AD-0BB6-4A84-B4F5-AA904DE6D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3431-1D28-421F-9BD8-C92D2F702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3CD5-0D21-4AED-A5B1-0DBF0A865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E69F-FBD3-4480-9A7F-850B3EA76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3047-B838-4EDE-BC86-F9B62295E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F16D-02B0-4030-A8B5-C9D3F2B9D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D1C9-0FFF-4F5F-B389-BCE629EC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70C8-A9EC-4841-9BBD-A80006715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76B7-6BCB-4742-B684-EA3278E4E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B317-7BFA-417A-9FCE-B9251D85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DA2EF-19BD-40B4-812B-E064FC26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F316FC-27F3-42F1-890F-0CA889D54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Modern Chemistry Chapter 11</a:t>
            </a:r>
            <a:br>
              <a:rPr lang="en-US" sz="4000" smtClean="0"/>
            </a:br>
            <a:r>
              <a:rPr lang="en-US" sz="4000" smtClean="0"/>
              <a:t>GASES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en-US" sz="2800" smtClean="0"/>
              <a:t>Section 1</a:t>
            </a:r>
          </a:p>
          <a:p>
            <a:pPr algn="ctr" eaLnBrk="1" hangingPunct="1"/>
            <a:r>
              <a:rPr lang="en-US" sz="2800" smtClean="0"/>
              <a:t>Gases &amp; Pressure</a:t>
            </a:r>
          </a:p>
        </p:txBody>
      </p:sp>
      <p:pic>
        <p:nvPicPr>
          <p:cNvPr id="2052" name="Picture 5" descr="MCj0436366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124200"/>
            <a:ext cx="45720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Gas Laws</a:t>
            </a:r>
            <a:br>
              <a:rPr lang="en-US" sz="4000" smtClean="0"/>
            </a:br>
            <a:r>
              <a:rPr lang="en-US" sz="2400" smtClean="0"/>
              <a:t>Charles’ Law: the Volume-Temperature relationship</a:t>
            </a:r>
            <a:endParaRPr 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048000"/>
            <a:ext cx="82296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Charles’ Law</a:t>
            </a:r>
            <a:r>
              <a:rPr lang="en-US" sz="2400" smtClean="0"/>
              <a:t> states that the volume of a fixed mass of gas held at a constant pressure varies directly with its </a:t>
            </a:r>
            <a:r>
              <a:rPr lang="en-US" sz="2400" b="1" i="1" smtClean="0"/>
              <a:t>Kelvin</a:t>
            </a:r>
            <a:r>
              <a:rPr lang="en-US" sz="2400" smtClean="0"/>
              <a:t> temperature.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b="1" u="sng" smtClean="0"/>
              <a:t>V</a:t>
            </a:r>
            <a:r>
              <a:rPr lang="en-US" b="1" smtClean="0"/>
              <a:t> </a:t>
            </a:r>
            <a:r>
              <a:rPr lang="en-US" b="1" baseline="-25000" smtClean="0"/>
              <a:t>=</a:t>
            </a:r>
            <a:r>
              <a:rPr lang="en-US" b="1" smtClean="0"/>
              <a:t> k		</a:t>
            </a:r>
            <a:r>
              <a:rPr lang="en-US" i="1" smtClean="0"/>
              <a:t>or </a:t>
            </a:r>
            <a:r>
              <a:rPr lang="en-US" b="1" smtClean="0"/>
              <a:t>		</a:t>
            </a:r>
            <a:r>
              <a:rPr lang="en-US" b="1" u="sng" smtClean="0"/>
              <a:t>V1</a:t>
            </a:r>
            <a:r>
              <a:rPr lang="en-US" b="1" smtClean="0"/>
              <a:t>  </a:t>
            </a:r>
            <a:r>
              <a:rPr lang="en-US" b="1" baseline="-25000" smtClean="0"/>
              <a:t>=</a:t>
            </a:r>
            <a:r>
              <a:rPr lang="en-US" b="1" smtClean="0"/>
              <a:t>  </a:t>
            </a:r>
            <a:r>
              <a:rPr lang="en-US" b="1" u="sng" smtClean="0"/>
              <a:t>V2</a:t>
            </a:r>
            <a:r>
              <a:rPr lang="en-US" b="1" smtClean="0"/>
              <a:t>		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   T				T1      T2	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b="1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-Do practice problems #1 &amp; #2 on page 372.	</a:t>
            </a:r>
            <a:r>
              <a:rPr lang="en-US" b="1" smtClean="0"/>
              <a:t>				</a:t>
            </a:r>
            <a:endParaRPr lang="en-US" b="1" u="sng" smtClean="0"/>
          </a:p>
        </p:txBody>
      </p:sp>
      <p:pic>
        <p:nvPicPr>
          <p:cNvPr id="11268" name="Picture 5" descr="MPj04014620000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43338" y="1600200"/>
            <a:ext cx="1457325" cy="12192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/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problems #1 on page 372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#1-	V1 = 752 mL	 	T1 = 25.0˚C = 298K</a:t>
            </a:r>
          </a:p>
          <a:p>
            <a:pPr>
              <a:buFontTx/>
              <a:buNone/>
            </a:pPr>
            <a:r>
              <a:rPr lang="en-US" sz="2800" smtClean="0"/>
              <a:t>		V2 = ?			T2 = 100.0˚C = 373 K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</a:t>
            </a:r>
            <a:r>
              <a:rPr lang="en-US" sz="2800" u="sng" smtClean="0"/>
              <a:t>V1</a:t>
            </a:r>
            <a:r>
              <a:rPr lang="en-US" sz="2800" smtClean="0"/>
              <a:t>  =  </a:t>
            </a:r>
            <a:r>
              <a:rPr lang="en-US" sz="2800" u="sng" smtClean="0"/>
              <a:t>V2</a:t>
            </a:r>
            <a:r>
              <a:rPr lang="en-US" sz="2800" smtClean="0"/>
              <a:t>		</a:t>
            </a:r>
            <a:r>
              <a:rPr lang="en-US" sz="2800" u="sng" smtClean="0"/>
              <a:t>752</a:t>
            </a:r>
            <a:r>
              <a:rPr lang="en-US" sz="2800" smtClean="0"/>
              <a:t> = </a:t>
            </a:r>
            <a:r>
              <a:rPr lang="en-US" sz="2800" u="sng" smtClean="0"/>
              <a:t>V2  </a:t>
            </a: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T1	T2		298    373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V2 = </a:t>
            </a:r>
            <a:r>
              <a:rPr lang="en-US" sz="2800" u="sng" smtClean="0"/>
              <a:t>752 (373)</a:t>
            </a:r>
            <a:r>
              <a:rPr lang="en-US" sz="2800" smtClean="0"/>
              <a:t>	   =  941 mL</a:t>
            </a:r>
          </a:p>
          <a:p>
            <a:pPr>
              <a:buFontTx/>
              <a:buNone/>
            </a:pPr>
            <a:r>
              <a:rPr lang="en-US" sz="2800" smtClean="0"/>
              <a:t>			   298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mtClean="0"/>
              <a:t>Problem #2 page 372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2-		T1 = 0.0˚C = 273 K	V1 = 375 mL</a:t>
            </a:r>
          </a:p>
          <a:p>
            <a:pPr>
              <a:buFontTx/>
              <a:buNone/>
            </a:pPr>
            <a:r>
              <a:rPr lang="en-US" sz="2800" smtClean="0"/>
              <a:t>		T2 =  ?			V2 = 500 mL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</a:t>
            </a:r>
            <a:r>
              <a:rPr lang="en-US" sz="2800" u="sng" smtClean="0"/>
              <a:t>V1</a:t>
            </a:r>
            <a:r>
              <a:rPr lang="en-US" sz="2800" smtClean="0"/>
              <a:t>  =  </a:t>
            </a:r>
            <a:r>
              <a:rPr lang="en-US" sz="2800" u="sng" smtClean="0"/>
              <a:t>V2</a:t>
            </a:r>
            <a:r>
              <a:rPr lang="en-US" sz="2800" smtClean="0"/>
              <a:t>		</a:t>
            </a:r>
            <a:r>
              <a:rPr lang="en-US" sz="2800" u="sng" smtClean="0"/>
              <a:t>375</a:t>
            </a:r>
            <a:r>
              <a:rPr lang="en-US" sz="2800" smtClean="0"/>
              <a:t> = </a:t>
            </a:r>
            <a:r>
              <a:rPr lang="en-US" sz="2800" u="sng" smtClean="0"/>
              <a:t>500  </a:t>
            </a: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T1	T2		273    T2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T2 = </a:t>
            </a:r>
            <a:r>
              <a:rPr lang="en-US" sz="2800" u="sng" smtClean="0"/>
              <a:t>500 ( 273)</a:t>
            </a:r>
            <a:r>
              <a:rPr lang="en-US" sz="2800" smtClean="0"/>
              <a:t>  =  364 K  or 91˚C</a:t>
            </a:r>
          </a:p>
          <a:p>
            <a:pPr>
              <a:buFontTx/>
              <a:buNone/>
            </a:pPr>
            <a:r>
              <a:rPr lang="en-US" sz="2800" smtClean="0"/>
              <a:t>			   375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Gas Laws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Gay-Lussac’s Law: the pressure-temperature relationship in gases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124200"/>
            <a:ext cx="82296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Gay-Lussac’s Law</a:t>
            </a:r>
            <a:r>
              <a:rPr lang="en-US" sz="2400" smtClean="0"/>
              <a:t> states that the pressure of a fixed mass of a gas held at a constant volume will vary directly with its Kelvin temperature.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  </a:t>
            </a:r>
            <a:r>
              <a:rPr lang="en-US" b="1" u="sng" smtClean="0"/>
              <a:t>P</a:t>
            </a:r>
            <a:r>
              <a:rPr lang="en-US" smtClean="0"/>
              <a:t>  </a:t>
            </a:r>
            <a:r>
              <a:rPr lang="en-US" baseline="-25000" smtClean="0"/>
              <a:t>=</a:t>
            </a:r>
            <a:r>
              <a:rPr lang="en-US" smtClean="0"/>
              <a:t>  k		</a:t>
            </a:r>
            <a:r>
              <a:rPr lang="en-US" i="1" smtClean="0"/>
              <a:t>or</a:t>
            </a:r>
            <a:r>
              <a:rPr lang="en-US" smtClean="0"/>
              <a:t>		</a:t>
            </a:r>
            <a:r>
              <a:rPr lang="en-US" b="1" u="sng" smtClean="0"/>
              <a:t>P1</a:t>
            </a:r>
            <a:r>
              <a:rPr lang="en-US" b="1" smtClean="0"/>
              <a:t>  </a:t>
            </a:r>
            <a:r>
              <a:rPr lang="en-US" b="1" baseline="-25000" smtClean="0"/>
              <a:t>=</a:t>
            </a:r>
            <a:r>
              <a:rPr lang="en-US" b="1" smtClean="0"/>
              <a:t>  </a:t>
            </a:r>
            <a:r>
              <a:rPr lang="en-US" b="1" u="sng" smtClean="0"/>
              <a:t>P2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  </a:t>
            </a:r>
            <a:r>
              <a:rPr lang="en-US" b="1" smtClean="0"/>
              <a:t>T					T1      T2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b="1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Do practice problems #1, #2, &amp; #3 on page 374.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600" b="1" u="sng" smtClean="0"/>
          </a:p>
        </p:txBody>
      </p:sp>
      <p:pic>
        <p:nvPicPr>
          <p:cNvPr id="14340" name="Picture 6" descr="MPj04018890000[1]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1788" y="1600200"/>
            <a:ext cx="1446212" cy="1219200"/>
          </a:xfrm>
          <a:noFill/>
        </p:spPr>
      </p:pic>
      <p:pic>
        <p:nvPicPr>
          <p:cNvPr id="14341" name="Picture 7" descr="MPj0409423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600200"/>
            <a:ext cx="12192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600" smtClean="0"/>
              <a:t>Problem #1 page 374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1-		T1 = 120˚C = 393 K		P1 = 1.07 atm</a:t>
            </a:r>
          </a:p>
          <a:p>
            <a:pPr>
              <a:buFontTx/>
              <a:buNone/>
            </a:pPr>
            <a:r>
              <a:rPr lang="en-US" sz="2800" smtClean="0"/>
              <a:t>		T2 =  205˚C =  478 K		P2  =  ?</a:t>
            </a:r>
          </a:p>
          <a:p>
            <a:pPr>
              <a:buFontTx/>
              <a:buNone/>
            </a:pPr>
            <a:endParaRPr lang="en-US" sz="28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		</a:t>
            </a:r>
            <a:r>
              <a:rPr lang="en-US" b="1" u="sng" smtClean="0"/>
              <a:t>P1</a:t>
            </a:r>
            <a:r>
              <a:rPr lang="en-US" b="1" smtClean="0"/>
              <a:t>  </a:t>
            </a:r>
            <a:r>
              <a:rPr lang="en-US" b="1" baseline="-25000" smtClean="0"/>
              <a:t>=</a:t>
            </a:r>
            <a:r>
              <a:rPr lang="en-US" b="1" smtClean="0"/>
              <a:t>  </a:t>
            </a:r>
            <a:r>
              <a:rPr lang="en-US" b="1" u="sng" smtClean="0"/>
              <a:t>P2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  </a:t>
            </a:r>
            <a:r>
              <a:rPr lang="en-US" b="1" smtClean="0"/>
              <a:t>			T1      T2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800" b="1" u="sng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800" u="sng" smtClean="0"/>
              <a:t>1.07 </a:t>
            </a:r>
            <a:r>
              <a:rPr lang="en-US" sz="2800" smtClean="0"/>
              <a:t> =  </a:t>
            </a:r>
            <a:r>
              <a:rPr lang="en-US" sz="2800" u="sng" smtClean="0"/>
              <a:t>P2  </a:t>
            </a:r>
            <a:r>
              <a:rPr lang="en-US" sz="2800" smtClean="0"/>
              <a:t>	P2 = </a:t>
            </a:r>
            <a:r>
              <a:rPr lang="en-US" sz="2800" u="sng" smtClean="0"/>
              <a:t>1.07 ( 478) </a:t>
            </a:r>
            <a:r>
              <a:rPr lang="en-US" sz="2800" smtClean="0"/>
              <a:t> = 1.30atm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393	    478		     393</a:t>
            </a:r>
          </a:p>
          <a:p>
            <a:pPr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 sz="3200" smtClean="0"/>
              <a:t>Problem #2 page 374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2-	T1 = 122˚C = 395 K		P1 = 1.07 atm</a:t>
            </a:r>
          </a:p>
          <a:p>
            <a:pPr>
              <a:buFontTx/>
              <a:buNone/>
            </a:pPr>
            <a:r>
              <a:rPr lang="en-US" smtClean="0"/>
              <a:t>		T2 = 205˚C = 478 K		P2 = ?</a:t>
            </a:r>
          </a:p>
          <a:p>
            <a:pPr>
              <a:buFontTx/>
              <a:buNone/>
            </a:pPr>
            <a:endParaRPr lang="en-US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				</a:t>
            </a:r>
            <a:r>
              <a:rPr lang="en-US" b="1" u="sng" smtClean="0"/>
              <a:t>P1</a:t>
            </a:r>
            <a:r>
              <a:rPr lang="en-US" b="1" smtClean="0"/>
              <a:t>  </a:t>
            </a:r>
            <a:r>
              <a:rPr lang="en-US" b="1" baseline="-25000" smtClean="0"/>
              <a:t>=</a:t>
            </a:r>
            <a:r>
              <a:rPr lang="en-US" b="1" smtClean="0"/>
              <a:t>  </a:t>
            </a:r>
            <a:r>
              <a:rPr lang="en-US" b="1" u="sng" smtClean="0"/>
              <a:t>P2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  </a:t>
            </a:r>
            <a:r>
              <a:rPr lang="en-US" b="1" smtClean="0"/>
              <a:t>			T1      T2</a:t>
            </a:r>
            <a:endParaRPr lang="en-US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b="1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P2 = </a:t>
            </a:r>
            <a:r>
              <a:rPr lang="en-US" sz="2800" u="sng" smtClean="0"/>
              <a:t>1.07 (478) </a:t>
            </a:r>
            <a:r>
              <a:rPr lang="en-US" sz="2800" smtClean="0"/>
              <a:t>  =  1.29 atm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          395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600" smtClean="0"/>
              <a:t>Problem #3 page 374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3-	P1 = 1.20 atm		T1 = 22˚C = 295 K</a:t>
            </a:r>
          </a:p>
          <a:p>
            <a:pPr>
              <a:buFontTx/>
              <a:buNone/>
            </a:pPr>
            <a:r>
              <a:rPr lang="en-US" smtClean="0"/>
              <a:t>		P2 = 2.00 atm		T2 = ?</a:t>
            </a:r>
          </a:p>
          <a:p>
            <a:pPr>
              <a:buFontTx/>
              <a:buNone/>
            </a:pPr>
            <a:endParaRPr lang="en-US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				</a:t>
            </a:r>
            <a:r>
              <a:rPr lang="en-US" b="1" u="sng" smtClean="0"/>
              <a:t>P1</a:t>
            </a:r>
            <a:r>
              <a:rPr lang="en-US" b="1" smtClean="0"/>
              <a:t>  </a:t>
            </a:r>
            <a:r>
              <a:rPr lang="en-US" b="1" baseline="-25000" smtClean="0"/>
              <a:t>=</a:t>
            </a:r>
            <a:r>
              <a:rPr lang="en-US" b="1" smtClean="0"/>
              <a:t>  </a:t>
            </a:r>
            <a:r>
              <a:rPr lang="en-US" b="1" u="sng" smtClean="0"/>
              <a:t>P2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  </a:t>
            </a:r>
            <a:r>
              <a:rPr lang="en-US" b="1" smtClean="0"/>
              <a:t>			T1      T2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T2 = </a:t>
            </a:r>
            <a:r>
              <a:rPr lang="en-US" sz="2800" u="sng" smtClean="0"/>
              <a:t>2.00 ( 295)</a:t>
            </a:r>
            <a:r>
              <a:rPr lang="en-US" sz="2800" smtClean="0"/>
              <a:t>  =  492 K   or   219˚C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   1.20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Gas Laws</a:t>
            </a:r>
            <a:br>
              <a:rPr lang="en-US" sz="3200" smtClean="0"/>
            </a:br>
            <a:r>
              <a:rPr lang="en-US" sz="3200" smtClean="0"/>
              <a:t>The Combined Gas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b="1" u="sng" smtClean="0"/>
              <a:t>combined gas law</a:t>
            </a:r>
            <a:r>
              <a:rPr lang="en-US" sz="2800" smtClean="0"/>
              <a:t> expresses the relationship between pressure, volume, and the Kelvin temperature of a fixed amount of gas.</a:t>
            </a:r>
          </a:p>
          <a:p>
            <a:pPr eaLnBrk="1" hangingPunct="1"/>
            <a:endParaRPr lang="en-US" sz="2800" smtClean="0"/>
          </a:p>
          <a:p>
            <a:pPr lvl="2" eaLnBrk="1" hangingPunct="1"/>
            <a:r>
              <a:rPr lang="en-US" sz="2800" b="1" smtClean="0"/>
              <a:t>   </a:t>
            </a:r>
            <a:r>
              <a:rPr lang="en-US" sz="2800" b="1" u="sng" smtClean="0"/>
              <a:t>PV</a:t>
            </a:r>
            <a:r>
              <a:rPr lang="en-US" sz="2800" b="1" smtClean="0"/>
              <a:t>  </a:t>
            </a:r>
            <a:r>
              <a:rPr lang="en-US" sz="2800" b="1" baseline="-25000" smtClean="0"/>
              <a:t>=</a:t>
            </a:r>
            <a:r>
              <a:rPr lang="en-US" sz="2800" b="1" smtClean="0"/>
              <a:t>  k			</a:t>
            </a:r>
            <a:r>
              <a:rPr lang="en-US" sz="2800" b="1" u="sng" smtClean="0"/>
              <a:t>P1V1</a:t>
            </a:r>
            <a:r>
              <a:rPr lang="en-US" sz="2800" b="1" smtClean="0"/>
              <a:t>  </a:t>
            </a:r>
            <a:r>
              <a:rPr lang="en-US" sz="2800" b="1" baseline="-25000" smtClean="0"/>
              <a:t>=</a:t>
            </a:r>
            <a:r>
              <a:rPr lang="en-US" sz="2800" b="1" smtClean="0"/>
              <a:t>  </a:t>
            </a:r>
            <a:r>
              <a:rPr lang="en-US" sz="2800" b="1" u="sng" smtClean="0"/>
              <a:t>P2V2</a:t>
            </a:r>
          </a:p>
          <a:p>
            <a:pPr lvl="2" eaLnBrk="1" hangingPunct="1">
              <a:buFontTx/>
              <a:buNone/>
            </a:pPr>
            <a:r>
              <a:rPr lang="en-US" sz="2800" b="1" smtClean="0"/>
              <a:t>	    T				  T1	       T2</a:t>
            </a:r>
          </a:p>
          <a:p>
            <a:pPr lvl="2" eaLnBrk="1" hangingPunct="1">
              <a:buFontTx/>
              <a:buNone/>
            </a:pPr>
            <a:endParaRPr lang="en-US" sz="2800" b="1" smtClean="0"/>
          </a:p>
          <a:p>
            <a:pPr lvl="2" eaLnBrk="1" hangingPunct="1">
              <a:buFontTx/>
              <a:buNone/>
            </a:pPr>
            <a:endParaRPr lang="en-US" sz="2800" b="1" smtClean="0"/>
          </a:p>
          <a:p>
            <a:pPr lvl="2" eaLnBrk="1" hangingPunct="1">
              <a:buFontTx/>
              <a:buNone/>
            </a:pPr>
            <a:endParaRPr lang="en-US" sz="2000" b="1" smtClean="0"/>
          </a:p>
          <a:p>
            <a:pPr lvl="2" eaLnBrk="1" hangingPunct="1">
              <a:buFontTx/>
              <a:buNone/>
            </a:pPr>
            <a:r>
              <a:rPr lang="en-US" sz="2800" smtClean="0"/>
              <a:t>Do practice problems #1 &amp; #2 on page 375.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sz="3200" smtClean="0"/>
              <a:t>Problem #1  page 375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V1 = 27.5 mL		P1 = 0.974 atm	    T1 = 22˚C = 295 K</a:t>
            </a:r>
          </a:p>
          <a:p>
            <a:pPr>
              <a:buFontTx/>
              <a:buNone/>
            </a:pPr>
            <a:r>
              <a:rPr lang="en-US" sz="2400" smtClean="0"/>
              <a:t>V2 = ?			P2 = 0.993 atm	    T2 = 15˚C = 288 K</a:t>
            </a:r>
          </a:p>
          <a:p>
            <a:pPr>
              <a:buFontTx/>
              <a:buNone/>
            </a:pPr>
            <a:endParaRPr lang="en-US" sz="2400" smtClean="0"/>
          </a:p>
          <a:p>
            <a:pPr lvl="2" eaLnBrk="1" hangingPunct="1">
              <a:buFontTx/>
              <a:buNone/>
            </a:pPr>
            <a:r>
              <a:rPr lang="en-US" sz="2800" b="1" smtClean="0"/>
              <a:t>			</a:t>
            </a:r>
            <a:r>
              <a:rPr lang="en-US" sz="2800" smtClean="0"/>
              <a:t>P1V1  </a:t>
            </a:r>
            <a:r>
              <a:rPr lang="en-US" sz="2800" baseline="-25000" smtClean="0"/>
              <a:t>=</a:t>
            </a:r>
            <a:r>
              <a:rPr lang="en-US" sz="2800" smtClean="0"/>
              <a:t>  P2V2				  		  T1	       T2</a:t>
            </a:r>
          </a:p>
          <a:p>
            <a:pPr lvl="2" eaLnBrk="1" hangingPunct="1">
              <a:buFontTx/>
              <a:buNone/>
            </a:pPr>
            <a:endParaRPr lang="en-US" sz="2800" smtClean="0"/>
          </a:p>
          <a:p>
            <a:pPr lvl="2" eaLnBrk="1" hangingPunct="1">
              <a:buFontTx/>
              <a:buNone/>
            </a:pPr>
            <a:r>
              <a:rPr lang="en-US" sz="2800" u="sng" smtClean="0"/>
              <a:t>0.974 (27.5)  </a:t>
            </a:r>
            <a:r>
              <a:rPr lang="en-US" sz="2800" smtClean="0"/>
              <a:t>=  </a:t>
            </a:r>
            <a:r>
              <a:rPr lang="en-US" sz="2800" u="sng" smtClean="0"/>
              <a:t>0.993 ( V2 )</a:t>
            </a:r>
          </a:p>
          <a:p>
            <a:pPr lvl="2" eaLnBrk="1" hangingPunct="1">
              <a:buFontTx/>
              <a:buNone/>
            </a:pPr>
            <a:r>
              <a:rPr lang="en-US" sz="2800" smtClean="0"/>
              <a:t>     295		    288</a:t>
            </a:r>
          </a:p>
          <a:p>
            <a:pPr lvl="2" eaLnBrk="1" hangingPunct="1">
              <a:buFontTx/>
              <a:buNone/>
            </a:pPr>
            <a:endParaRPr lang="en-US" sz="2800" smtClean="0"/>
          </a:p>
          <a:p>
            <a:pPr lvl="2" eaLnBrk="1" hangingPunct="1">
              <a:buFontTx/>
              <a:buNone/>
            </a:pPr>
            <a:r>
              <a:rPr lang="en-US" sz="2800" smtClean="0"/>
              <a:t>V2 = </a:t>
            </a:r>
            <a:r>
              <a:rPr lang="en-US" sz="2800" u="sng" smtClean="0"/>
              <a:t>0.974 ( 27.5) (288 )</a:t>
            </a:r>
            <a:r>
              <a:rPr lang="en-US" sz="2800" smtClean="0"/>
              <a:t>  =  26.3 mL</a:t>
            </a:r>
          </a:p>
          <a:p>
            <a:pPr lvl="2" eaLnBrk="1" hangingPunct="1">
              <a:buFontTx/>
              <a:buNone/>
            </a:pPr>
            <a:r>
              <a:rPr lang="en-US" sz="2800" smtClean="0"/>
              <a:t>		     295 ( 0.993 )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200" smtClean="0"/>
              <a:t>Problem #2  page 375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V1 = 700 mL		P1 = 1.0 atm		T1 = 0˚C = 273 K</a:t>
            </a:r>
          </a:p>
          <a:p>
            <a:pPr>
              <a:buFontTx/>
              <a:buNone/>
            </a:pPr>
            <a:r>
              <a:rPr lang="en-US" sz="2400" smtClean="0"/>
              <a:t>V2 = 200 mL		P2 = ?			T2 = 30.0˚C = 303 K</a:t>
            </a:r>
          </a:p>
          <a:p>
            <a:pPr>
              <a:buFontTx/>
              <a:buNone/>
            </a:pPr>
            <a:endParaRPr lang="en-US" sz="2400" smtClean="0"/>
          </a:p>
          <a:p>
            <a:pPr marL="342900" lvl="2" indent="-342900">
              <a:buFontTx/>
              <a:buNone/>
            </a:pPr>
            <a:r>
              <a:rPr lang="en-US" sz="2800" smtClean="0"/>
              <a:t>			</a:t>
            </a:r>
            <a:r>
              <a:rPr lang="en-US" u="sng" smtClean="0"/>
              <a:t>P1V1</a:t>
            </a:r>
            <a:r>
              <a:rPr lang="en-US" smtClean="0"/>
              <a:t>  </a:t>
            </a:r>
            <a:r>
              <a:rPr lang="en-US" baseline="-25000" smtClean="0"/>
              <a:t>=</a:t>
            </a:r>
            <a:r>
              <a:rPr lang="en-US" smtClean="0"/>
              <a:t>  </a:t>
            </a:r>
            <a:r>
              <a:rPr lang="en-US" u="sng" smtClean="0"/>
              <a:t>P2V2</a:t>
            </a:r>
            <a:r>
              <a:rPr lang="en-US" smtClean="0"/>
              <a:t>				  		  	   T1	       T2</a:t>
            </a:r>
          </a:p>
          <a:p>
            <a:pPr marL="342900" lvl="2" indent="-342900">
              <a:buFontTx/>
              <a:buNone/>
            </a:pPr>
            <a:endParaRPr lang="en-US" smtClean="0"/>
          </a:p>
          <a:p>
            <a:pPr marL="342900" lvl="2" indent="-342900">
              <a:buFontTx/>
              <a:buNone/>
            </a:pPr>
            <a:r>
              <a:rPr lang="en-US" smtClean="0"/>
              <a:t>			</a:t>
            </a:r>
            <a:r>
              <a:rPr lang="en-US" u="sng" smtClean="0"/>
              <a:t>1.0 ( 700 ) </a:t>
            </a:r>
            <a:r>
              <a:rPr lang="en-US" smtClean="0"/>
              <a:t>= </a:t>
            </a:r>
            <a:r>
              <a:rPr lang="en-US" u="sng" smtClean="0"/>
              <a:t>P2 ( 200 )</a:t>
            </a:r>
          </a:p>
          <a:p>
            <a:pPr marL="342900" lvl="2" indent="-342900">
              <a:buFontTx/>
              <a:buNone/>
            </a:pPr>
            <a:r>
              <a:rPr lang="en-US" smtClean="0"/>
              <a:t>     	     	    273	    	   303</a:t>
            </a:r>
          </a:p>
          <a:p>
            <a:pPr marL="342900" lvl="2" indent="-342900">
              <a:buFontTx/>
              <a:buNone/>
            </a:pPr>
            <a:endParaRPr lang="en-US" smtClean="0"/>
          </a:p>
          <a:p>
            <a:pPr marL="342900" lvl="2" indent="-342900">
              <a:buFontTx/>
              <a:buNone/>
            </a:pPr>
            <a:r>
              <a:rPr lang="en-US" smtClean="0"/>
              <a:t>P2 = </a:t>
            </a:r>
            <a:r>
              <a:rPr lang="en-US" u="sng" smtClean="0"/>
              <a:t>1.0 ( 700 ) ( 303 )</a:t>
            </a:r>
            <a:r>
              <a:rPr lang="en-US" smtClean="0"/>
              <a:t>  =  3.88 atm</a:t>
            </a:r>
          </a:p>
          <a:p>
            <a:pPr marL="342900" lvl="2" indent="-342900">
              <a:buFontTx/>
              <a:buNone/>
            </a:pPr>
            <a:r>
              <a:rPr lang="en-US" smtClean="0"/>
              <a:t>		    273 ( 200 )				</a:t>
            </a:r>
          </a:p>
          <a:p>
            <a:pPr marL="342900" lvl="2" indent="-342900">
              <a:buFontTx/>
              <a:buNone/>
            </a:pPr>
            <a:endParaRPr lang="en-US" smtClean="0"/>
          </a:p>
          <a:p>
            <a:pPr marL="342900" lvl="2" indent="-342900">
              <a:buFontTx/>
              <a:buNone/>
            </a:pPr>
            <a:r>
              <a:rPr lang="en-US" smtClean="0"/>
              <a:t>   3.88 atm x </a:t>
            </a:r>
            <a:r>
              <a:rPr lang="en-US" u="sng" smtClean="0"/>
              <a:t>1.01325 x 10</a:t>
            </a:r>
            <a:r>
              <a:rPr lang="en-US" u="sng" baseline="30000" smtClean="0"/>
              <a:t>5</a:t>
            </a:r>
            <a:r>
              <a:rPr lang="en-US" u="sng" smtClean="0"/>
              <a:t> Pa</a:t>
            </a:r>
            <a:r>
              <a:rPr lang="en-US" smtClean="0"/>
              <a:t>  =  3.93 x 10</a:t>
            </a:r>
            <a:r>
              <a:rPr lang="en-US" baseline="30000" smtClean="0"/>
              <a:t>5</a:t>
            </a:r>
            <a:r>
              <a:rPr lang="en-US" smtClean="0"/>
              <a:t> Pa</a:t>
            </a:r>
          </a:p>
          <a:p>
            <a:pPr marL="342900" lvl="2" indent="-342900">
              <a:buFontTx/>
              <a:buNone/>
            </a:pPr>
            <a:r>
              <a:rPr lang="en-US" smtClean="0"/>
              <a:t>			      1.0 atm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 &amp; Force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u="sng" smtClean="0"/>
              <a:t>Pressure (P)</a:t>
            </a:r>
            <a:r>
              <a:rPr lang="en-US" sz="2000" smtClean="0"/>
              <a:t> is defined as the force per unit of area on a surface.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  pressure = force </a:t>
            </a:r>
            <a:r>
              <a:rPr lang="en-US" sz="1800" smtClean="0">
                <a:cs typeface="Arial" charset="0"/>
              </a:rPr>
              <a:t>÷ area	P = F/A</a:t>
            </a:r>
          </a:p>
          <a:p>
            <a:pPr eaLnBrk="1" hangingPunct="1">
              <a:lnSpc>
                <a:spcPct val="90000"/>
              </a:lnSpc>
            </a:pPr>
            <a:endParaRPr lang="en-US" sz="2000" b="1" u="sng" smtClean="0"/>
          </a:p>
          <a:p>
            <a:pPr eaLnBrk="1" hangingPunct="1">
              <a:lnSpc>
                <a:spcPct val="90000"/>
              </a:lnSpc>
            </a:pPr>
            <a:r>
              <a:rPr lang="en-US" sz="2000" b="1" u="sng" smtClean="0"/>
              <a:t>Atmospheric pressure (atm)</a:t>
            </a:r>
            <a:r>
              <a:rPr lang="en-US" sz="2000" smtClean="0"/>
              <a:t> is the pressure exerted on an object due to the weight of the column of the air above it in the atmosphere.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b="1" u="sng" smtClean="0"/>
              <a:t>barometer</a:t>
            </a:r>
            <a:r>
              <a:rPr lang="en-US" sz="2000" smtClean="0"/>
              <a:t> is a device used to measure atmospheric pressure.</a:t>
            </a:r>
          </a:p>
          <a:p>
            <a:pPr eaLnBrk="1" hangingPunct="1">
              <a:lnSpc>
                <a:spcPct val="90000"/>
              </a:lnSpc>
            </a:pPr>
            <a:endParaRPr lang="en-US" sz="2000" b="1" u="sng" smtClean="0"/>
          </a:p>
        </p:txBody>
      </p:sp>
      <p:pic>
        <p:nvPicPr>
          <p:cNvPr id="3076" name="Picture 5" descr="MPj0414115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0386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Quiz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smtClean="0"/>
              <a:t>Do the following problems from your textbook in your log book.  They will be graded for both completion and for accuracy.  You may work in small groups.</a:t>
            </a:r>
          </a:p>
          <a:p>
            <a:pPr marL="342900" lvl="2" indent="-342900"/>
            <a:endParaRPr lang="en-US" sz="2800" smtClean="0"/>
          </a:p>
          <a:p>
            <a:pPr marL="342900" lvl="2" indent="-342900"/>
            <a:r>
              <a:rPr lang="en-US" sz="2800" smtClean="0"/>
              <a:t>Do section review problems #1 through #6 on page 375.</a:t>
            </a:r>
          </a:p>
          <a:p>
            <a:pPr marL="342900" lvl="2" indent="-342900"/>
            <a:endParaRPr lang="en-US" sz="2800" smtClean="0"/>
          </a:p>
          <a:p>
            <a:pPr marL="342900" lvl="2" indent="-342900" algn="ctr">
              <a:buFontTx/>
              <a:buNone/>
            </a:pPr>
            <a:endParaRPr lang="en-US" sz="2800" smtClean="0"/>
          </a:p>
          <a:p>
            <a:endParaRPr lang="en-US" smtClean="0"/>
          </a:p>
        </p:txBody>
      </p:sp>
      <p:pic>
        <p:nvPicPr>
          <p:cNvPr id="21508" name="Picture 2" descr="C:\Documents and Settings\bernri\Local Settings\Temporary Internet Files\Content.IE5\S81G8NJV\MP900439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Review page 375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#2		V</a:t>
            </a:r>
            <a:r>
              <a:rPr lang="en-US" sz="2400" baseline="-25000" smtClean="0"/>
              <a:t>1</a:t>
            </a:r>
            <a:r>
              <a:rPr lang="en-US" sz="2400" smtClean="0"/>
              <a:t> = 200.0 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P</a:t>
            </a:r>
            <a:r>
              <a:rPr lang="en-US" sz="2400" baseline="-25000" smtClean="0"/>
              <a:t>1</a:t>
            </a:r>
            <a:r>
              <a:rPr lang="en-US" sz="2400" smtClean="0"/>
              <a:t> = 0.960 atm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V</a:t>
            </a:r>
            <a:r>
              <a:rPr lang="en-US" sz="2400" baseline="-25000" smtClean="0"/>
              <a:t>2</a:t>
            </a:r>
            <a:r>
              <a:rPr lang="en-US" sz="2400" smtClean="0"/>
              <a:t> = 50.0 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P</a:t>
            </a:r>
            <a:r>
              <a:rPr lang="en-US" sz="2400" baseline="-25000" smtClean="0"/>
              <a:t>2</a:t>
            </a:r>
            <a:r>
              <a:rPr lang="en-US" sz="2400" smtClean="0"/>
              <a:t> = 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P</a:t>
            </a:r>
            <a:r>
              <a:rPr lang="en-US" sz="2400" baseline="-25000" smtClean="0"/>
              <a:t>1</a:t>
            </a:r>
            <a:r>
              <a:rPr lang="en-US" sz="2400" smtClean="0"/>
              <a:t>V</a:t>
            </a:r>
            <a:r>
              <a:rPr lang="en-US" sz="2400" baseline="-25000" smtClean="0"/>
              <a:t>1</a:t>
            </a:r>
            <a:r>
              <a:rPr lang="en-US" sz="2400" smtClean="0"/>
              <a:t> = P</a:t>
            </a:r>
            <a:r>
              <a:rPr lang="en-US" sz="2400" baseline="-25000" smtClean="0"/>
              <a:t>2</a:t>
            </a:r>
            <a:r>
              <a:rPr lang="en-US" sz="2400" smtClean="0"/>
              <a:t>V</a:t>
            </a:r>
            <a:r>
              <a:rPr lang="en-US" sz="2400" baseline="-25000" smtClean="0"/>
              <a:t>2		</a:t>
            </a:r>
            <a:r>
              <a:rPr lang="en-US" sz="2400" smtClean="0"/>
              <a:t>so  	0.960 x 200.0 = P2 x 50.0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	   </a:t>
            </a:r>
            <a:r>
              <a:rPr lang="en-US" sz="2400" u="sng" smtClean="0"/>
              <a:t>0.960 x 200.0</a:t>
            </a:r>
            <a:r>
              <a:rPr lang="en-US" sz="2400" smtClean="0"/>
              <a:t>  =  P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		50.0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u="sng" baseline="-25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aseline="-25000" smtClean="0"/>
              <a:t>			</a:t>
            </a:r>
            <a:r>
              <a:rPr lang="en-US" sz="2400" smtClean="0"/>
              <a:t>P</a:t>
            </a:r>
            <a:r>
              <a:rPr lang="en-US" sz="2400" baseline="-25000" smtClean="0"/>
              <a:t>2</a:t>
            </a:r>
            <a:r>
              <a:rPr lang="en-US" sz="2400" smtClean="0"/>
              <a:t> = 3.84 atm</a:t>
            </a:r>
            <a:endParaRPr lang="en-US" sz="24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Review page 375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#3			P</a:t>
            </a:r>
            <a:r>
              <a:rPr lang="en-US" sz="2400" baseline="-25000" smtClean="0"/>
              <a:t>1</a:t>
            </a:r>
            <a:r>
              <a:rPr lang="en-US" sz="2400" smtClean="0"/>
              <a:t> = 1.00 atm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V</a:t>
            </a:r>
            <a:r>
              <a:rPr lang="en-US" sz="2400" baseline="-25000" smtClean="0"/>
              <a:t>1</a:t>
            </a:r>
            <a:r>
              <a:rPr lang="en-US" sz="2400" smtClean="0"/>
              <a:t> = 1.55 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T</a:t>
            </a:r>
            <a:r>
              <a:rPr lang="en-US" sz="2400" baseline="-25000" smtClean="0"/>
              <a:t>1</a:t>
            </a:r>
            <a:r>
              <a:rPr lang="en-US" sz="2400" smtClean="0"/>
              <a:t> = 27.0</a:t>
            </a:r>
            <a:r>
              <a:rPr lang="en-US" sz="2400" smtClean="0">
                <a:cs typeface="Arial" charset="0"/>
              </a:rPr>
              <a:t>ºC  =  300 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		P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 = 1.00 atm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		V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 =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		T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 = -100ºC  =  173 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Since P</a:t>
            </a:r>
            <a:r>
              <a:rPr lang="en-US" sz="2400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 = P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 then it drops out &amp; </a:t>
            </a:r>
            <a:r>
              <a:rPr lang="en-US" sz="2400" u="sng" smtClean="0">
                <a:cs typeface="Arial" charset="0"/>
              </a:rPr>
              <a:t>V</a:t>
            </a:r>
            <a:r>
              <a:rPr lang="en-US" sz="2400" u="sng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 = </a:t>
            </a:r>
            <a:r>
              <a:rPr lang="en-US" sz="2400" u="sng" smtClean="0">
                <a:cs typeface="Arial" charset="0"/>
              </a:rPr>
              <a:t>V</a:t>
            </a:r>
            <a:r>
              <a:rPr lang="en-US" sz="2400" u="sng" baseline="-25000" smtClean="0">
                <a:cs typeface="Arial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				         T</a:t>
            </a:r>
            <a:r>
              <a:rPr lang="en-US" sz="2400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     T</a:t>
            </a:r>
            <a:r>
              <a:rPr lang="en-US" sz="2400" baseline="-25000" smtClean="0">
                <a:cs typeface="Arial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So,	</a:t>
            </a:r>
            <a:r>
              <a:rPr lang="en-US" sz="2400" u="sng" smtClean="0">
                <a:cs typeface="Arial" charset="0"/>
              </a:rPr>
              <a:t>1.55</a:t>
            </a:r>
            <a:r>
              <a:rPr lang="en-US" sz="2400" smtClean="0">
                <a:cs typeface="Arial" charset="0"/>
              </a:rPr>
              <a:t>  =  </a:t>
            </a:r>
            <a:r>
              <a:rPr lang="en-US" sz="2400" u="sng" smtClean="0">
                <a:cs typeface="Arial" charset="0"/>
              </a:rPr>
              <a:t> V</a:t>
            </a:r>
            <a:r>
              <a:rPr lang="en-US" sz="2400" u="sng" baseline="-25000" smtClean="0">
                <a:cs typeface="Arial" charset="0"/>
              </a:rPr>
              <a:t>2</a:t>
            </a:r>
            <a:r>
              <a:rPr lang="en-US" sz="2400" u="sng" smtClean="0">
                <a:cs typeface="Arial" charset="0"/>
              </a:rPr>
              <a:t>  </a:t>
            </a:r>
            <a:r>
              <a:rPr lang="en-US" sz="2400" smtClean="0">
                <a:cs typeface="Arial" charset="0"/>
              </a:rPr>
              <a:t>		V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 = </a:t>
            </a:r>
            <a:r>
              <a:rPr lang="en-US" sz="2400" u="sng" smtClean="0">
                <a:cs typeface="Arial" charset="0"/>
              </a:rPr>
              <a:t>1.55 x 173</a:t>
            </a:r>
            <a:r>
              <a:rPr lang="en-US" sz="2400" smtClean="0">
                <a:cs typeface="Arial" charset="0"/>
              </a:rPr>
              <a:t>  =  0.89 L</a:t>
            </a:r>
            <a:endParaRPr lang="en-US" sz="2400" u="sng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cs typeface="Arial" charset="0"/>
              </a:rPr>
              <a:t>		300	  173			  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Review page 375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#4			P1 = 100.0 kPa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V1 = 2.0 m</a:t>
            </a:r>
            <a:r>
              <a:rPr lang="en-US" sz="2400" baseline="30000" smtClean="0"/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T1 = 100.0 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P2 = 200.0 kPa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V2 =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T2 = 400.0 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u="sng" smtClean="0"/>
              <a:t>P1V1</a:t>
            </a:r>
            <a:r>
              <a:rPr lang="en-US" sz="2400" smtClean="0"/>
              <a:t> = </a:t>
            </a:r>
            <a:r>
              <a:rPr lang="en-US" sz="2400" u="sng" smtClean="0"/>
              <a:t>P2V2</a:t>
            </a:r>
            <a:r>
              <a:rPr lang="en-US" sz="2400" smtClean="0"/>
              <a:t>	so	</a:t>
            </a:r>
            <a:r>
              <a:rPr lang="en-US" sz="2400" u="sng" smtClean="0"/>
              <a:t>100.0 x 2.0</a:t>
            </a:r>
            <a:r>
              <a:rPr lang="en-US" sz="2400" smtClean="0"/>
              <a:t>  =  </a:t>
            </a:r>
            <a:r>
              <a:rPr lang="en-US" sz="2400" u="sng" smtClean="0"/>
              <a:t>200.0 x V2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T1	    T2		     	   100.0	       400.0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	</a:t>
            </a:r>
            <a:r>
              <a:rPr lang="en-US" sz="2400" u="sng" smtClean="0"/>
              <a:t>100.0 x 2.0 x 400.0</a:t>
            </a:r>
            <a:r>
              <a:rPr lang="en-US" sz="2400" smtClean="0"/>
              <a:t> = V2 = 4.0 m</a:t>
            </a:r>
            <a:r>
              <a:rPr lang="en-US" sz="2400" baseline="30000" smtClean="0"/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		     100.0 x 200.0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Review page 375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#5		His result was -274 mL.  You 			cannot have a negative volume.  		The student obviously failed 			to convert the given celsius 			temperature to kelvins.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smtClean="0"/>
              <a:t>Drinking Bird Investigation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Observe a “drinking bird” toy with your lab team.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Answer the following questions to try to understand how the toy works:  </a:t>
            </a:r>
          </a:p>
          <a:p>
            <a:pPr>
              <a:buFontTx/>
              <a:buNone/>
            </a:pPr>
            <a:r>
              <a:rPr lang="en-US" sz="2400" smtClean="0"/>
              <a:t>		HINT #1-  Evaporation is a cooling process.</a:t>
            </a:r>
          </a:p>
          <a:p>
            <a:pPr>
              <a:buFontTx/>
              <a:buNone/>
            </a:pPr>
            <a:r>
              <a:rPr lang="en-US" sz="2400" smtClean="0"/>
              <a:t>		HINT #2-  Remember the relationship of pressure, 			      temperature and volume of gases.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	1-  What causes the bird to dip &amp; take a drink?</a:t>
            </a:r>
          </a:p>
          <a:p>
            <a:pPr>
              <a:buFontTx/>
              <a:buNone/>
            </a:pPr>
            <a:r>
              <a:rPr lang="en-US" sz="2400" smtClean="0"/>
              <a:t>	2-  What causes the bird to return to the upright position?</a:t>
            </a:r>
          </a:p>
          <a:p>
            <a:pPr>
              <a:buFontTx/>
              <a:buNone/>
            </a:pPr>
            <a:r>
              <a:rPr lang="en-US" sz="2400" smtClean="0"/>
              <a:t>	3-  Why is the liquid “pushed” (hint #3) up the neck?</a:t>
            </a:r>
          </a:p>
          <a:p>
            <a:pPr>
              <a:buFontTx/>
              <a:buNone/>
            </a:pPr>
            <a:r>
              <a:rPr lang="en-US" sz="2400" smtClean="0"/>
              <a:t>	4-  Why is the “bird’s” head fuzzy?</a:t>
            </a:r>
          </a:p>
          <a:p>
            <a:pPr>
              <a:buFontTx/>
              <a:buNone/>
            </a:pPr>
            <a:r>
              <a:rPr lang="en-US" sz="2400" smtClean="0"/>
              <a:t>	5-  What would happen if the head dried out?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smtClean="0"/>
              <a:t>Can Crush Investigation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At the front of the room, the instructor will be performing a demonstration.  Your objective is to determine what happened during the investigation.  </a:t>
            </a:r>
          </a:p>
          <a:p>
            <a:pPr>
              <a:buFontTx/>
              <a:buNone/>
            </a:pPr>
            <a:r>
              <a:rPr lang="en-US" sz="2400" smtClean="0"/>
              <a:t>-	The instructor will place a small amount of water in an aluminum pop can.  </a:t>
            </a:r>
          </a:p>
          <a:p>
            <a:pPr>
              <a:buFontTx/>
              <a:buNone/>
            </a:pPr>
            <a:r>
              <a:rPr lang="en-US" sz="2400" smtClean="0"/>
              <a:t>-	The can will then be heated over a burner until steam appears at the mouth of the can.  </a:t>
            </a:r>
          </a:p>
          <a:p>
            <a:pPr>
              <a:buFontTx/>
              <a:buNone/>
            </a:pPr>
            <a:r>
              <a:rPr lang="en-US" sz="2400" smtClean="0"/>
              <a:t>-	The can will then be turned upside down in ice water.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1-  Describe what happens to the can.</a:t>
            </a:r>
          </a:p>
          <a:p>
            <a:pPr>
              <a:buFontTx/>
              <a:buNone/>
            </a:pPr>
            <a:r>
              <a:rPr lang="en-US" sz="2400" smtClean="0"/>
              <a:t>2-  Explain WHY this happens using your knowledge of gas pressure, temperature, volume, etc…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Gas Volumes &amp; the Ideal Gas Law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Gay-Lussac’s law of combining volumes of gases</a:t>
            </a:r>
            <a:r>
              <a:rPr lang="en-US" sz="2400" smtClean="0"/>
              <a:t> states that at a constant temperature and pressure, the volumes of gaseous reactants and products can be expressed as ratios of small whole numbers.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Avogadro’s Law</a:t>
            </a:r>
            <a:r>
              <a:rPr lang="en-US" sz="2400" smtClean="0"/>
              <a:t> states that equal volumes of gases at the same temperature and pressure contain equal numbers of molecules.</a:t>
            </a:r>
          </a:p>
          <a:p>
            <a:pPr eaLnBrk="1" hangingPunct="1">
              <a:lnSpc>
                <a:spcPct val="80000"/>
              </a:lnSpc>
            </a:pPr>
            <a:endParaRPr lang="en-US" sz="24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standard molar volume of a gas-</a:t>
            </a:r>
            <a:r>
              <a:rPr lang="en-US" sz="2400" b="1" smtClean="0"/>
              <a:t> </a:t>
            </a:r>
            <a:r>
              <a:rPr lang="en-US" sz="2400" smtClean="0"/>
              <a:t> the volume of one mole of a gas at STP = 22.4 L.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 problems #1 &amp; #2 on page 381. </a:t>
            </a:r>
            <a:endParaRPr lang="en-US" sz="24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#1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Molar volume of a gas at STP = 22.4 L,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so,		</a:t>
            </a:r>
            <a:r>
              <a:rPr lang="en-US" u="sng" smtClean="0"/>
              <a:t>1.0 mole</a:t>
            </a:r>
            <a:r>
              <a:rPr lang="en-US" smtClean="0"/>
              <a:t>	=   </a:t>
            </a:r>
            <a:r>
              <a:rPr lang="en-US" u="sng" smtClean="0"/>
              <a:t>7.08 mole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22.4 L		? 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L = </a:t>
            </a:r>
            <a:r>
              <a:rPr lang="en-US" u="sng" smtClean="0"/>
              <a:t>7.08 x 22.4</a:t>
            </a:r>
            <a:r>
              <a:rPr lang="en-US" smtClean="0"/>
              <a:t>	   =  159 L</a:t>
            </a:r>
          </a:p>
          <a:p>
            <a:pPr eaLnBrk="1" hangingPunct="1">
              <a:buFontTx/>
              <a:buNone/>
            </a:pPr>
            <a:r>
              <a:rPr lang="en-US" smtClean="0"/>
              <a:t>				    1.0</a:t>
            </a: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#2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IF,   1.0 mole = 22.4 L  @  STP,   then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u="sng" smtClean="0"/>
              <a:t>1.0 mole</a:t>
            </a:r>
            <a:r>
              <a:rPr lang="en-US" smtClean="0"/>
              <a:t>  =  </a:t>
            </a:r>
            <a:r>
              <a:rPr lang="en-US" u="sng" smtClean="0"/>
              <a:t>? mole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22.4 L	    14.1 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#mol = </a:t>
            </a:r>
            <a:r>
              <a:rPr lang="en-US" u="sng" smtClean="0"/>
              <a:t>1.0 x 14.1</a:t>
            </a:r>
            <a:r>
              <a:rPr lang="en-US" smtClean="0"/>
              <a:t>  =  0.63 mol </a:t>
            </a:r>
          </a:p>
          <a:p>
            <a:pPr eaLnBrk="1" hangingPunct="1">
              <a:buFontTx/>
              <a:buNone/>
            </a:pPr>
            <a:r>
              <a:rPr lang="en-US" smtClean="0"/>
              <a:t>		   	    22.4</a:t>
            </a: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Units of Pressure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Pascal (Pa)</a:t>
            </a:r>
            <a:r>
              <a:rPr lang="en-US" sz="2000" smtClean="0"/>
              <a:t> is the SI unit of pressure equal to a force of 1.0 N applied to an area of 1.0 m</a:t>
            </a:r>
            <a:r>
              <a:rPr lang="en-US" sz="2000" baseline="30000" smtClean="0"/>
              <a:t>2</a:t>
            </a:r>
          </a:p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millimeters of mercury (mm Hg)</a:t>
            </a:r>
            <a:r>
              <a:rPr lang="en-US" sz="2000" smtClean="0"/>
              <a:t> is a common unit of pressure that is based on the height a column of mercury will rise due to atmospheric pressure at sea level</a:t>
            </a:r>
          </a:p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torr (torr)</a:t>
            </a:r>
            <a:r>
              <a:rPr lang="en-US" sz="2000" smtClean="0"/>
              <a:t> is equal to 1.0 mm Hg</a:t>
            </a: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atmosphere (atm)</a:t>
            </a:r>
            <a:r>
              <a:rPr lang="en-US" sz="2000" smtClean="0"/>
              <a:t> is equal to the pressure exerted at sea level by the air in the atmosphere</a:t>
            </a:r>
          </a:p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000" b="1" u="sng" smtClean="0"/>
              <a:t>pounds per square inch (psi)</a:t>
            </a:r>
            <a:r>
              <a:rPr lang="en-US" sz="2000" smtClean="0"/>
              <a:t> is equal to a pressure caused by 1.0 pound of force exerted on 1.0 square inch of area</a:t>
            </a:r>
            <a:endParaRPr lang="en-US" sz="2000" b="1" u="sng" smtClean="0"/>
          </a:p>
          <a:p>
            <a:pPr eaLnBrk="1" hangingPunct="1">
              <a:lnSpc>
                <a:spcPct val="80000"/>
              </a:lnSpc>
            </a:pPr>
            <a:endParaRPr lang="en-US" sz="20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 Stoichiometry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OH NO!  Not that stuff again!!!!!!!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Yeah, that stuff.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See pages 381 &amp; 382 of the textbook.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problems #1, #2, &amp; #3 on page 382</a:t>
            </a:r>
          </a:p>
        </p:txBody>
      </p:sp>
      <p:pic>
        <p:nvPicPr>
          <p:cNvPr id="31748" name="Picture 6" descr="MCj0434407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0875" y="2057400"/>
            <a:ext cx="2879725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Ideal Gas Law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b="1" u="sng" smtClean="0"/>
              <a:t>ideal gas law</a:t>
            </a:r>
            <a:r>
              <a:rPr lang="en-US" sz="2800" smtClean="0"/>
              <a:t> is the mathematical relationship among pressure, temperature, volume, and the number of moles of a gas.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PV  =  nRT		</a:t>
            </a:r>
            <a:r>
              <a:rPr lang="en-US" sz="2000" b="1" smtClean="0"/>
              <a:t>P = pressure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		</a:t>
            </a:r>
            <a:r>
              <a:rPr lang="en-US" sz="2000" b="1" smtClean="0"/>
              <a:t>V = volume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		n = # moles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		R = ideal gas constant  </a:t>
            </a:r>
            <a:r>
              <a:rPr lang="en-US" sz="1800" smtClean="0"/>
              <a:t>(pg 384)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		T = Kelvin temperature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Do practice problems #1 &amp; #2 on page 385,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Do section review problems #2, #5, #6 &amp; #7 on page 385.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Diffusion &amp;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6629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diffusion</a:t>
            </a:r>
            <a:r>
              <a:rPr lang="en-US" sz="2400" smtClean="0"/>
              <a:t> is the gradual mixing of two gases due to their spontaneous, random motion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effusion</a:t>
            </a:r>
            <a:r>
              <a:rPr lang="en-US" sz="2400" smtClean="0"/>
              <a:t> is the process by which molecules of a gas confined in a container randomly pass through a small opening in the container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Graham’s law of effusion</a:t>
            </a:r>
            <a:r>
              <a:rPr lang="en-US" sz="2400" smtClean="0"/>
              <a:t> states that the rates of effusion of gases at the same temperature and pressure are inversely proportional to the square roots of their molar masses.</a:t>
            </a:r>
          </a:p>
          <a:p>
            <a:pPr eaLnBrk="1" hangingPunct="1">
              <a:lnSpc>
                <a:spcPct val="80000"/>
              </a:lnSpc>
            </a:pPr>
            <a:endParaRPr lang="en-US" sz="24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 practice problems #1, #2, &amp; #3 on page 388.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 section Review problems #3, #4, #5 &amp; #6 on page 388.</a:t>
            </a:r>
          </a:p>
        </p:txBody>
      </p:sp>
      <p:pic>
        <p:nvPicPr>
          <p:cNvPr id="33796" name="Picture 5" descr="MCj0424844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228600"/>
            <a:ext cx="1266825" cy="1841500"/>
          </a:xfrm>
          <a:noFill/>
        </p:spPr>
      </p:pic>
      <p:pic>
        <p:nvPicPr>
          <p:cNvPr id="33797" name="Picture 9" descr="MCj0140627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5200" y="2667000"/>
            <a:ext cx="1639888" cy="152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Chapter 11 Test Review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sz="2800" smtClean="0"/>
              <a:t>multiple choice (25)</a:t>
            </a:r>
          </a:p>
          <a:p>
            <a:pPr lvl="1" eaLnBrk="1" hangingPunct="1"/>
            <a:r>
              <a:rPr lang="en-US" sz="2200" smtClean="0"/>
              <a:t>definition &amp; applications of pressure (also atmospheric)</a:t>
            </a:r>
          </a:p>
          <a:p>
            <a:pPr lvl="1" eaLnBrk="1" hangingPunct="1"/>
            <a:r>
              <a:rPr lang="en-US" sz="2200" smtClean="0"/>
              <a:t>SI unit of force</a:t>
            </a:r>
          </a:p>
          <a:p>
            <a:pPr lvl="1" eaLnBrk="1" hangingPunct="1"/>
            <a:r>
              <a:rPr lang="en-US" sz="2200" smtClean="0"/>
              <a:t>definition &amp; use of a barometer</a:t>
            </a:r>
          </a:p>
          <a:p>
            <a:pPr lvl="1" eaLnBrk="1" hangingPunct="1"/>
            <a:r>
              <a:rPr lang="en-US" sz="2200" smtClean="0"/>
              <a:t>standard temperature &amp; pressure (STP)</a:t>
            </a:r>
          </a:p>
          <a:p>
            <a:pPr lvl="1" eaLnBrk="1" hangingPunct="1"/>
            <a:r>
              <a:rPr lang="en-US" sz="2200" smtClean="0"/>
              <a:t>Definition of Dalton’s law of partial pressures</a:t>
            </a:r>
          </a:p>
          <a:p>
            <a:pPr lvl="1" eaLnBrk="1" hangingPunct="1"/>
            <a:r>
              <a:rPr lang="en-US" sz="2200" smtClean="0"/>
              <a:t>Definitions &amp; formulas for Boyle’s, Charles’, Gay-Lussac’s, and combined gas laws</a:t>
            </a:r>
          </a:p>
          <a:p>
            <a:pPr lvl="1" eaLnBrk="1" hangingPunct="1"/>
            <a:r>
              <a:rPr lang="en-US" sz="2200" smtClean="0"/>
              <a:t>Definitions of Gay-Lussac’s law of combining volumes, Avogadro’s principle (law)</a:t>
            </a:r>
          </a:p>
          <a:p>
            <a:pPr lvl="1" eaLnBrk="1" hangingPunct="1">
              <a:buFontTx/>
              <a:buChar char="-"/>
            </a:pPr>
            <a:r>
              <a:rPr lang="en-US" sz="2200" smtClean="0"/>
              <a:t>standard molar volume of a gas at STP</a:t>
            </a:r>
          </a:p>
          <a:p>
            <a:pPr lvl="1" eaLnBrk="1" hangingPunct="1">
              <a:buFontTx/>
              <a:buChar char="-"/>
            </a:pPr>
            <a:r>
              <a:rPr lang="en-US" sz="2200" smtClean="0"/>
              <a:t>Ideal gas law</a:t>
            </a:r>
          </a:p>
          <a:p>
            <a:pPr lvl="1" eaLnBrk="1" hangingPunct="1"/>
            <a:r>
              <a:rPr lang="en-US" sz="2200" smtClean="0"/>
              <a:t>examples of diffusion and effusion</a:t>
            </a:r>
          </a:p>
          <a:p>
            <a:pPr lvl="1" eaLnBrk="1" hangingPunct="1"/>
            <a:r>
              <a:rPr lang="en-US" sz="2200" smtClean="0"/>
              <a:t>Temperature = average kinetic energy of particles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Relationships between units of pressure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1.0 atm = 760 mmHg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1.0 atm = 760 torr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1.0 atm = 1.0135 x 10</a:t>
            </a:r>
            <a:r>
              <a:rPr lang="en-US" sz="2000" baseline="30000" smtClean="0"/>
              <a:t>5  </a:t>
            </a:r>
            <a:r>
              <a:rPr lang="en-US" sz="2000" smtClean="0"/>
              <a:t>Pa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1.0 atm = 14.700 psi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Do practice problems #1 &amp; #2 on page 365 of the textbook.</a:t>
            </a:r>
          </a:p>
        </p:txBody>
      </p:sp>
      <p:pic>
        <p:nvPicPr>
          <p:cNvPr id="5124" name="Picture 5" descr="MCj0196396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76938" y="2133600"/>
            <a:ext cx="2633662" cy="2638425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 Laws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standard temperature &amp; pressure (STP)</a:t>
            </a:r>
            <a:r>
              <a:rPr lang="en-US" sz="2400" smtClean="0"/>
              <a:t> is a set of standard conditions agreed upon around the world and is equal to 1.0 atm of pressure and a temperature of 0</a:t>
            </a:r>
            <a:r>
              <a:rPr lang="en-US" sz="2400" smtClean="0">
                <a:cs typeface="Arial" charset="0"/>
              </a:rPr>
              <a:t>°C</a:t>
            </a:r>
            <a:endParaRPr lang="en-US" sz="2400" b="1" u="sng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u="sng" smtClean="0"/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Dalton’s Law of Partial Pressures</a:t>
            </a:r>
            <a:r>
              <a:rPr lang="en-US" sz="2400" smtClean="0"/>
              <a:t> states that the total pressure exerted by a gas mixture is the sum of the partial pressures of the component gases.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b="1" smtClean="0"/>
              <a:t>     P</a:t>
            </a:r>
            <a:r>
              <a:rPr lang="en-US" sz="1800" b="1" baseline="-25000" smtClean="0"/>
              <a:t>T</a:t>
            </a:r>
            <a:r>
              <a:rPr lang="en-US" sz="1800" b="1" smtClean="0"/>
              <a:t> = P</a:t>
            </a:r>
            <a:r>
              <a:rPr lang="en-US" sz="1800" b="1" baseline="-25000" smtClean="0"/>
              <a:t>1</a:t>
            </a:r>
            <a:r>
              <a:rPr lang="en-US" sz="1800" b="1" smtClean="0"/>
              <a:t> + P</a:t>
            </a:r>
            <a:r>
              <a:rPr lang="en-US" sz="1800" b="1" baseline="-25000" smtClean="0"/>
              <a:t>2</a:t>
            </a:r>
            <a:r>
              <a:rPr lang="en-US" sz="1800" b="1" smtClean="0"/>
              <a:t> + P</a:t>
            </a:r>
            <a:r>
              <a:rPr lang="en-US" sz="1800" b="1" baseline="-25000" smtClean="0"/>
              <a:t>3</a:t>
            </a:r>
            <a:r>
              <a:rPr lang="en-US" sz="1800" b="1" smtClean="0"/>
              <a:t> + …</a:t>
            </a:r>
          </a:p>
          <a:p>
            <a:pPr lvl="2" eaLnBrk="1" hangingPunct="1">
              <a:lnSpc>
                <a:spcPct val="90000"/>
              </a:lnSpc>
            </a:pPr>
            <a:endParaRPr lang="en-US" sz="1800" b="1" smtClean="0"/>
          </a:p>
          <a:p>
            <a:pPr lvl="2" eaLnBrk="1" hangingPunct="1">
              <a:lnSpc>
                <a:spcPct val="90000"/>
              </a:lnSpc>
            </a:pPr>
            <a:r>
              <a:rPr lang="en-US" sz="1800" b="1" smtClean="0"/>
              <a:t>Do Practice problem #1 on page 367 of the textbook.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smtClean="0"/>
              <a:t>Do section review problems #3, #4, #5, #7 &amp; #8 on page 367.</a:t>
            </a:r>
          </a:p>
          <a:p>
            <a:pPr lvl="2" eaLnBrk="1" hangingPunct="1">
              <a:lnSpc>
                <a:spcPct val="90000"/>
              </a:lnSpc>
            </a:pPr>
            <a:endParaRPr lang="en-US" sz="1800" b="1" smtClean="0"/>
          </a:p>
          <a:p>
            <a:pPr lvl="2" eaLnBrk="1" hangingPunct="1">
              <a:lnSpc>
                <a:spcPct val="90000"/>
              </a:lnSpc>
            </a:pPr>
            <a:endParaRPr lang="en-US" sz="1800" b="1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Chemistry In 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Watch the ESPN Sports Figures video on scuba diving.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Read the Chemistry in Action section on page 368 of the textbook.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Answer questions #1 &amp; #2 at the end of the Chemistry in Action section on page 368</a:t>
            </a:r>
          </a:p>
        </p:txBody>
      </p:sp>
      <p:pic>
        <p:nvPicPr>
          <p:cNvPr id="7172" name="Picture 5" descr="MPj0407450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76400"/>
            <a:ext cx="40386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Gas Laws</a:t>
            </a:r>
            <a:br>
              <a:rPr lang="en-US" sz="2800" smtClean="0"/>
            </a:br>
            <a:r>
              <a:rPr lang="en-US" sz="2400" smtClean="0"/>
              <a:t>Boyle’s Law: the pressure-volume relationship of gases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200400"/>
            <a:ext cx="8229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Boyle’s Law</a:t>
            </a:r>
            <a:r>
              <a:rPr lang="en-US" sz="2400" smtClean="0"/>
              <a:t> states that the volume of a fixed mass of a gas at a constant temperature varies inversely with its pressure.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b="1" smtClean="0"/>
              <a:t>  PV = k</a:t>
            </a:r>
          </a:p>
          <a:p>
            <a:pPr lvl="2" eaLnBrk="1" hangingPunct="1">
              <a:lnSpc>
                <a:spcPct val="80000"/>
              </a:lnSpc>
            </a:pPr>
            <a:endParaRPr lang="en-US" b="1" smtClean="0"/>
          </a:p>
          <a:p>
            <a:pPr lvl="2" eaLnBrk="1" hangingPunct="1">
              <a:lnSpc>
                <a:spcPct val="80000"/>
              </a:lnSpc>
            </a:pPr>
            <a:r>
              <a:rPr lang="en-US" b="1" smtClean="0"/>
              <a:t>  P1V1  =  P2V2</a:t>
            </a:r>
          </a:p>
          <a:p>
            <a:pPr lvl="2" eaLnBrk="1" hangingPunct="1">
              <a:lnSpc>
                <a:spcPct val="80000"/>
              </a:lnSpc>
            </a:pPr>
            <a:endParaRPr lang="en-US" b="1" smtClean="0"/>
          </a:p>
          <a:p>
            <a:pPr lvl="2" eaLnBrk="1" hangingPunct="1">
              <a:lnSpc>
                <a:spcPct val="80000"/>
              </a:lnSpc>
            </a:pPr>
            <a:r>
              <a:rPr lang="en-US" b="1" smtClean="0"/>
              <a:t>Do practice problem #1 on page 370 of the textbook.</a:t>
            </a:r>
          </a:p>
          <a:p>
            <a:pPr lvl="2" eaLnBrk="1" hangingPunct="1">
              <a:lnSpc>
                <a:spcPct val="80000"/>
              </a:lnSpc>
            </a:pPr>
            <a:endParaRPr lang="en-US" b="1" u="sng" smtClean="0"/>
          </a:p>
        </p:txBody>
      </p:sp>
      <p:pic>
        <p:nvPicPr>
          <p:cNvPr id="8196" name="Picture 5" descr="MCBD06547_0000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295400"/>
            <a:ext cx="1784350" cy="1692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mtClean="0"/>
              <a:t>Problem #1 page 370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A balloon filled with helium gas has a volume of 500 mL. at a pressure of 1 atm.  The balloon is released and reaches an altitude of 6.5 km where the pressure is 0.5 atm.  If the temperature has remained the same , what volume does the gas occupy at this altitude?    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P1 = 500 mL      V1 = 500 mL     P2 = 0.5 atm.       V2 = ?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		P1V1 = P2V2 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	1.0 ( 500 )  =  0.5 ( V2 )      V2 = 1000 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smtClean="0"/>
              <a:t>Boyle’s Law Investigation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1-	Get a Boyle’s Law apparatus (a syringe attached between two pieces of wood) and a set of hooked masses.</a:t>
            </a:r>
          </a:p>
          <a:p>
            <a:pPr>
              <a:buFontTx/>
              <a:buNone/>
            </a:pPr>
            <a:r>
              <a:rPr lang="en-US" sz="2400" smtClean="0"/>
              <a:t>2- Record the volume of the gas in the syringe with no masses added.</a:t>
            </a:r>
          </a:p>
          <a:p>
            <a:pPr>
              <a:buFontTx/>
              <a:buNone/>
            </a:pPr>
            <a:r>
              <a:rPr lang="en-US" sz="2400" smtClean="0"/>
              <a:t>3- Add a 200 &amp; a 50 gram mass to the top of the apparatus.  Record the volume of the gas in the syringe.</a:t>
            </a:r>
          </a:p>
          <a:p>
            <a:pPr>
              <a:buFontTx/>
              <a:buNone/>
            </a:pPr>
            <a:r>
              <a:rPr lang="en-US" sz="2400" smtClean="0"/>
              <a:t>4- Repeat this procedure for masses of 500, 750, 1000, 1250, &amp; 1500 grams added to the top.  Record each volume.</a:t>
            </a:r>
          </a:p>
          <a:p>
            <a:pPr>
              <a:buFontTx/>
              <a:buNone/>
            </a:pPr>
            <a:r>
              <a:rPr lang="en-US" sz="2400" smtClean="0"/>
              <a:t>5- Make a graph of your results using the mass on the y-axis and the volume on the x-axis.</a:t>
            </a:r>
          </a:p>
          <a:p>
            <a:pPr>
              <a:buFontTx/>
              <a:buNone/>
            </a:pPr>
            <a:r>
              <a:rPr lang="en-US" sz="2400" smtClean="0"/>
              <a:t>6- Does your graph represent a direct or an indirect relationship?  How can you tell?</a:t>
            </a:r>
          </a:p>
          <a:p>
            <a:pPr>
              <a:buFontTx/>
              <a:buNone/>
            </a:pPr>
            <a:r>
              <a:rPr lang="en-US" sz="2400" smtClean="0"/>
              <a:t>7- Does this lab verify Boyle’s Law?  How?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1101</Words>
  <Application>Microsoft Office PowerPoint</Application>
  <PresentationFormat>On-screen Show (4:3)</PresentationFormat>
  <Paragraphs>300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Default Design</vt:lpstr>
      <vt:lpstr>Modern Chemistry Chapter 11 GASES</vt:lpstr>
      <vt:lpstr>Pressure &amp; Force</vt:lpstr>
      <vt:lpstr>Units of Pressure</vt:lpstr>
      <vt:lpstr>Relationships between units of pressure</vt:lpstr>
      <vt:lpstr>Pressure Laws</vt:lpstr>
      <vt:lpstr>Chemistry In Action</vt:lpstr>
      <vt:lpstr>The Gas Laws Boyle’s Law: the pressure-volume relationship of gases</vt:lpstr>
      <vt:lpstr>Problem #1 page 370</vt:lpstr>
      <vt:lpstr>Boyle’s Law Investigation</vt:lpstr>
      <vt:lpstr>The Gas Laws Charles’ Law: the Volume-Temperature relationship</vt:lpstr>
      <vt:lpstr> problems #1 on page 372</vt:lpstr>
      <vt:lpstr>Problem #2 page 372</vt:lpstr>
      <vt:lpstr>The Gas Laws Gay-Lussac’s Law: the pressure-temperature relationship in gases</vt:lpstr>
      <vt:lpstr>Problem #1 page 374</vt:lpstr>
      <vt:lpstr>Problem #2 page 374</vt:lpstr>
      <vt:lpstr>Problem #3 page 374</vt:lpstr>
      <vt:lpstr>The Gas Laws The Combined Gas Law</vt:lpstr>
      <vt:lpstr>Problem #1  page 375</vt:lpstr>
      <vt:lpstr>Problem #2  page 375</vt:lpstr>
      <vt:lpstr>Practice Quiz</vt:lpstr>
      <vt:lpstr>Section Review page 375</vt:lpstr>
      <vt:lpstr>Section Review page 375</vt:lpstr>
      <vt:lpstr>Section Review page 375</vt:lpstr>
      <vt:lpstr>Section Review page 375</vt:lpstr>
      <vt:lpstr>Drinking Bird Investigation</vt:lpstr>
      <vt:lpstr>Can Crush Investigation</vt:lpstr>
      <vt:lpstr>Gas Volumes &amp; the Ideal Gas Law</vt:lpstr>
      <vt:lpstr>Problem #1</vt:lpstr>
      <vt:lpstr>Problem #2</vt:lpstr>
      <vt:lpstr>Gas Stoichiometry</vt:lpstr>
      <vt:lpstr>The Ideal Gas Law</vt:lpstr>
      <vt:lpstr>Diffusion &amp; Effusion</vt:lpstr>
      <vt:lpstr>Chapter 11 Test Review</vt:lpstr>
    </vt:vector>
  </TitlesOfParts>
  <Company>Licking Heights Local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Chemistry Chapter 11 GASES</dc:title>
  <dc:creator>bernri</dc:creator>
  <cp:lastModifiedBy>User</cp:lastModifiedBy>
  <cp:revision>44</cp:revision>
  <dcterms:created xsi:type="dcterms:W3CDTF">2008-02-07T14:38:55Z</dcterms:created>
  <dcterms:modified xsi:type="dcterms:W3CDTF">2017-03-10T20:32:36Z</dcterms:modified>
</cp:coreProperties>
</file>