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5" r:id="rId1"/>
    <p:sldMasterId id="2147483723" r:id="rId2"/>
  </p:sldMasterIdLst>
  <p:notesMasterIdLst>
    <p:notesMasterId r:id="rId42"/>
  </p:notesMasterIdLst>
  <p:sldIdLst>
    <p:sldId id="257" r:id="rId3"/>
    <p:sldId id="328" r:id="rId4"/>
    <p:sldId id="305" r:id="rId5"/>
    <p:sldId id="327" r:id="rId6"/>
    <p:sldId id="306" r:id="rId7"/>
    <p:sldId id="329" r:id="rId8"/>
    <p:sldId id="262" r:id="rId9"/>
    <p:sldId id="323" r:id="rId10"/>
    <p:sldId id="265" r:id="rId11"/>
    <p:sldId id="266" r:id="rId12"/>
    <p:sldId id="267" r:id="rId13"/>
    <p:sldId id="330" r:id="rId14"/>
    <p:sldId id="271" r:id="rId15"/>
    <p:sldId id="269" r:id="rId16"/>
    <p:sldId id="270" r:id="rId17"/>
    <p:sldId id="272" r:id="rId18"/>
    <p:sldId id="273" r:id="rId19"/>
    <p:sldId id="278" r:id="rId20"/>
    <p:sldId id="317" r:id="rId21"/>
    <p:sldId id="318" r:id="rId22"/>
    <p:sldId id="319" r:id="rId23"/>
    <p:sldId id="274" r:id="rId24"/>
    <p:sldId id="325" r:id="rId25"/>
    <p:sldId id="320" r:id="rId26"/>
    <p:sldId id="326" r:id="rId27"/>
    <p:sldId id="316" r:id="rId28"/>
    <p:sldId id="286" r:id="rId29"/>
    <p:sldId id="287" r:id="rId30"/>
    <p:sldId id="288" r:id="rId31"/>
    <p:sldId id="289" r:id="rId32"/>
    <p:sldId id="290" r:id="rId33"/>
    <p:sldId id="291" r:id="rId34"/>
    <p:sldId id="314" r:id="rId35"/>
    <p:sldId id="295" r:id="rId36"/>
    <p:sldId id="296" r:id="rId37"/>
    <p:sldId id="297" r:id="rId38"/>
    <p:sldId id="298" r:id="rId39"/>
    <p:sldId id="331" r:id="rId40"/>
    <p:sldId id="301" r:id="rId41"/>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6A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446" autoAdjust="0"/>
    <p:restoredTop sz="94660"/>
  </p:normalViewPr>
  <p:slideViewPr>
    <p:cSldViewPr snapToGrid="0" snapToObjects="1">
      <p:cViewPr varScale="1">
        <p:scale>
          <a:sx n="73" d="100"/>
          <a:sy n="73" d="100"/>
        </p:scale>
        <p:origin x="1176"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970939" y="0"/>
            <a:ext cx="3037840" cy="464820"/>
          </a:xfrm>
          <a:prstGeom prst="rect">
            <a:avLst/>
          </a:prstGeom>
        </p:spPr>
        <p:txBody>
          <a:bodyPr vert="horz" lIns="92446" tIns="46223" rIns="92446" bIns="46223" rtlCol="0"/>
          <a:lstStyle>
            <a:lvl1pPr algn="r">
              <a:defRPr sz="1200"/>
            </a:lvl1pPr>
          </a:lstStyle>
          <a:p>
            <a:fld id="{DBAD5BDD-E318-4D24-AE65-3307DC1BCDB8}" type="datetimeFigureOut">
              <a:rPr lang="en-US" smtClean="0"/>
              <a:t>10/28/2019</a:t>
            </a:fld>
            <a:endParaRPr lang="en-US"/>
          </a:p>
        </p:txBody>
      </p:sp>
      <p:sp>
        <p:nvSpPr>
          <p:cNvPr id="4" name="Slide Image Placeholder 3"/>
          <p:cNvSpPr>
            <a:spLocks noGrp="1" noRot="1" noChangeAspect="1"/>
          </p:cNvSpPr>
          <p:nvPr>
            <p:ph type="sldImg" idx="2"/>
          </p:nvPr>
        </p:nvSpPr>
        <p:spPr>
          <a:xfrm>
            <a:off x="1181100" y="696913"/>
            <a:ext cx="4649788" cy="348615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701041" y="4415790"/>
            <a:ext cx="5608320" cy="4183380"/>
          </a:xfrm>
          <a:prstGeom prst="rect">
            <a:avLst/>
          </a:prstGeom>
        </p:spPr>
        <p:txBody>
          <a:bodyPr vert="horz" lIns="92446" tIns="46223" rIns="92446" bIns="4622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967"/>
            <a:ext cx="3037840" cy="464820"/>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2446" tIns="46223" rIns="92446" bIns="46223" rtlCol="0" anchor="b"/>
          <a:lstStyle>
            <a:lvl1pPr algn="r">
              <a:defRPr sz="1200"/>
            </a:lvl1pPr>
          </a:lstStyle>
          <a:p>
            <a:fld id="{4222DBE1-959A-4E40-B984-AECCCA21F2B9}" type="slidenum">
              <a:rPr lang="en-US" smtClean="0"/>
              <a:t>‹#›</a:t>
            </a:fld>
            <a:endParaRPr lang="en-US"/>
          </a:p>
        </p:txBody>
      </p:sp>
    </p:spTree>
    <p:extLst>
      <p:ext uri="{BB962C8B-B14F-4D97-AF65-F5344CB8AC3E}">
        <p14:creationId xmlns:p14="http://schemas.microsoft.com/office/powerpoint/2010/main" val="2745733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10/28/2019 8:24 AM</a:t>
            </a:fld>
            <a:endParaRPr lang="en-US" dirty="0"/>
          </a:p>
        </p:txBody>
      </p:sp>
      <p:sp>
        <p:nvSpPr>
          <p:cNvPr id="6" name="Footer Placeholder 5"/>
          <p:cNvSpPr>
            <a:spLocks noGrp="1"/>
          </p:cNvSpPr>
          <p:nvPr>
            <p:ph type="ftr" sz="quarter" idx="12"/>
          </p:nvPr>
        </p:nvSpPr>
        <p:spPr>
          <a:xfrm>
            <a:off x="0" y="8829967"/>
            <a:ext cx="6309360" cy="464820"/>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309360" y="8829967"/>
            <a:ext cx="699418" cy="464820"/>
          </a:xfrm>
        </p:spPr>
        <p:txBody>
          <a:bodyPr/>
          <a:lstStyle/>
          <a:p>
            <a:fld id="{EC87E0CF-87F6-4B58-B8B8-DCAB2DAAF3CA}" type="slidenum">
              <a:rPr lang="en-US" smtClean="0"/>
              <a:pPr/>
              <a:t>1</a:t>
            </a:fld>
            <a:endParaRPr lang="en-US" dirty="0"/>
          </a:p>
        </p:txBody>
      </p:sp>
    </p:spTree>
    <p:extLst>
      <p:ext uri="{BB962C8B-B14F-4D97-AF65-F5344CB8AC3E}">
        <p14:creationId xmlns:p14="http://schemas.microsoft.com/office/powerpoint/2010/main" val="4056268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130425"/>
            <a:ext cx="6096000" cy="1470025"/>
          </a:xfrm>
        </p:spPr>
        <p:txBody>
          <a:bodyPr/>
          <a:lstStyle>
            <a:lvl1pPr algn="ctr">
              <a:defRPr sz="4200" b="1" i="0" cap="small">
                <a:solidFill>
                  <a:srgbClr val="01529B"/>
                </a:solidFill>
                <a:latin typeface="Verdana"/>
                <a:cs typeface="Verdana"/>
              </a:defRPr>
            </a:lvl1pPr>
          </a:lstStyle>
          <a:p>
            <a:r>
              <a:rPr lang="en-US" smtClean="0"/>
              <a:t>Click to edit Master title style</a:t>
            </a:r>
            <a:endParaRPr lang="en-US" dirty="0"/>
          </a:p>
        </p:txBody>
      </p:sp>
      <p:sp>
        <p:nvSpPr>
          <p:cNvPr id="3" name="Subtitle 2"/>
          <p:cNvSpPr>
            <a:spLocks noGrp="1"/>
          </p:cNvSpPr>
          <p:nvPr>
            <p:ph type="subTitle" idx="1"/>
          </p:nvPr>
        </p:nvSpPr>
        <p:spPr>
          <a:xfrm>
            <a:off x="1905000" y="3581400"/>
            <a:ext cx="53340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fld id="{08CEEB46-0DAB-9F4A-A606-C838EE29BCA8}" type="datetimeFigureOut">
              <a:rPr lang="en-US" smtClean="0"/>
              <a:pPr/>
              <a:t>10/28/2019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9967EF2-4B02-A544-B384-E4EA1436F51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762000"/>
            <a:ext cx="5111750" cy="53641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08CEEB46-0DAB-9F4A-A606-C838EE29BCA8}" type="datetimeFigureOut">
              <a:rPr lang="en-US" smtClean="0"/>
              <a:pPr/>
              <a:t>10/28/2019</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99967EF2-4B02-A544-B384-E4EA1436F51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08CEEB46-0DAB-9F4A-A606-C838EE29BCA8}" type="datetimeFigureOut">
              <a:rPr lang="en-US" smtClean="0"/>
              <a:pPr/>
              <a:t>10/28/2019</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99967EF2-4B02-A544-B384-E4EA1436F51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08CEEB46-0DAB-9F4A-A606-C838EE29BCA8}" type="datetimeFigureOut">
              <a:rPr lang="en-US" smtClean="0"/>
              <a:pPr/>
              <a:t>10/28/2019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9967EF2-4B02-A544-B384-E4EA1436F510}"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08CEEB46-0DAB-9F4A-A606-C838EE29BCA8}" type="datetimeFigureOut">
              <a:rPr lang="en-US" smtClean="0"/>
              <a:pPr/>
              <a:t>10/28/2019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9967EF2-4B02-A544-B384-E4EA1436F510}"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losin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8CEEB46-0DAB-9F4A-A606-C838EE29BCA8}" type="datetimeFigureOut">
              <a:rPr lang="en-US" smtClean="0"/>
              <a:pPr/>
              <a:t>10/28/2019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967EF2-4B02-A544-B384-E4EA1436F510}"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r>
              <a:rPr lang="en-US" noProof="0" smtClean="0"/>
              <a:t>Click icon to add online image</a:t>
            </a:r>
            <a:endParaRPr lang="en-US" noProof="0" dirty="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dirty="0"/>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15AF354D-C0A5-4550-9F86-455D8F071065}" type="slidenum">
              <a:rPr lang="en-US"/>
              <a:pPr>
                <a:defRPr/>
              </a:pPr>
              <a:t>‹#›</a:t>
            </a:fld>
            <a:endParaRPr lang="en-US" dirty="0"/>
          </a:p>
        </p:txBody>
      </p:sp>
    </p:spTree>
    <p:extLst>
      <p:ext uri="{BB962C8B-B14F-4D97-AF65-F5344CB8AC3E}">
        <p14:creationId xmlns:p14="http://schemas.microsoft.com/office/powerpoint/2010/main" val="32891358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dirty="0"/>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3BD7C2DE-CFA9-4967-8302-49FDC92FD1DB}" type="slidenum">
              <a:rPr lang="en-US"/>
              <a:pPr>
                <a:defRPr/>
              </a:pPr>
              <a:t>‹#›</a:t>
            </a:fld>
            <a:endParaRPr lang="en-US" dirty="0"/>
          </a:p>
        </p:txBody>
      </p:sp>
    </p:spTree>
    <p:extLst>
      <p:ext uri="{BB962C8B-B14F-4D97-AF65-F5344CB8AC3E}">
        <p14:creationId xmlns:p14="http://schemas.microsoft.com/office/powerpoint/2010/main" val="22087541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r>
              <a:rPr lang="en-US" noProof="0" smtClean="0"/>
              <a:t>Click icon to add online image</a:t>
            </a:r>
            <a:endParaRPr lang="en-US" noProof="0" dirty="0" smtClean="0"/>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dirty="0"/>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F28B8653-96F9-4D89-8913-C45A3BA2A3C9}" type="slidenum">
              <a:rPr lang="en-US"/>
              <a:pPr>
                <a:defRPr/>
              </a:pPr>
              <a:t>‹#›</a:t>
            </a:fld>
            <a:endParaRPr lang="en-US" dirty="0"/>
          </a:p>
        </p:txBody>
      </p:sp>
    </p:spTree>
    <p:extLst>
      <p:ext uri="{BB962C8B-B14F-4D97-AF65-F5344CB8AC3E}">
        <p14:creationId xmlns:p14="http://schemas.microsoft.com/office/powerpoint/2010/main" val="17759108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dirty="0"/>
          </a:p>
        </p:txBody>
      </p:sp>
      <p:sp>
        <p:nvSpPr>
          <p:cNvPr id="7"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dirty="0"/>
          </a:p>
        </p:txBody>
      </p:sp>
      <p:sp>
        <p:nvSpPr>
          <p:cNvPr id="8"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16DED078-E5A2-49BB-BB0C-12BCB968DC7F}" type="slidenum">
              <a:rPr lang="en-US"/>
              <a:pPr>
                <a:defRPr/>
              </a:pPr>
              <a:t>‹#›</a:t>
            </a:fld>
            <a:endParaRPr lang="en-US" dirty="0"/>
          </a:p>
        </p:txBody>
      </p:sp>
    </p:spTree>
    <p:extLst>
      <p:ext uri="{BB962C8B-B14F-4D97-AF65-F5344CB8AC3E}">
        <p14:creationId xmlns:p14="http://schemas.microsoft.com/office/powerpoint/2010/main" val="37138688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7699375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228600" y="152400"/>
            <a:ext cx="8229600" cy="1143000"/>
          </a:xfrm>
        </p:spPr>
        <p:txBody>
          <a:bodyPr/>
          <a:lstStyle>
            <a:lvl1pPr algn="l">
              <a:defRPr b="1" i="0">
                <a:solidFill>
                  <a:srgbClr val="01529B"/>
                </a:solidFill>
                <a:latin typeface="Verdana"/>
                <a:cs typeface="Verdana"/>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lvl1pPr>
              <a:defRPr/>
            </a:lvl1pPr>
          </a:lstStyle>
          <a:p>
            <a:fld id="{08CEEB46-0DAB-9F4A-A606-C838EE29BCA8}" type="datetimeFigureOut">
              <a:rPr lang="en-US" smtClean="0"/>
              <a:pPr/>
              <a:t>10/28/2019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9967EF2-4B02-A544-B384-E4EA1436F510}"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dirty="0"/>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5BF6DB98-1AB4-4580-869E-3F1373B1EB8B}" type="slidenum">
              <a:rPr lang="en-US"/>
              <a:pPr>
                <a:defRPr/>
              </a:pPr>
              <a:t>‹#›</a:t>
            </a:fld>
            <a:endParaRPr lang="en-US" dirty="0"/>
          </a:p>
        </p:txBody>
      </p:sp>
    </p:spTree>
    <p:extLst>
      <p:ext uri="{BB962C8B-B14F-4D97-AF65-F5344CB8AC3E}">
        <p14:creationId xmlns:p14="http://schemas.microsoft.com/office/powerpoint/2010/main" val="19146088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gradFill flip="none" rotWithShape="1">
                  <a:gsLst>
                    <a:gs pos="0">
                      <a:schemeClr val="accent1"/>
                    </a:gs>
                    <a:gs pos="86000">
                      <a:srgbClr val="FFFF99"/>
                    </a:gs>
                    <a:gs pos="86000">
                      <a:srgbClr val="F6AE1E"/>
                    </a:gs>
                  </a:gsLst>
                  <a:lin ang="5400000" scaled="0"/>
                  <a:tileRect/>
                </a:gradFill>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bg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87982700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228600" y="0"/>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bg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extLst>
      <p:ext uri="{BB962C8B-B14F-4D97-AF65-F5344CB8AC3E}">
        <p14:creationId xmlns:p14="http://schemas.microsoft.com/office/powerpoint/2010/main" val="221835082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37490525"/>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8580835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4336035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98976516"/>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4933065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05540014"/>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51259409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Blank Backgroun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CEEB46-0DAB-9F4A-A606-C838EE29BCA8}" type="datetimeFigureOut">
              <a:rPr lang="en-US" smtClean="0"/>
              <a:pPr/>
              <a:t>10/28/2019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967EF2-4B02-A544-B384-E4EA1436F510}"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solidFill>
                  <a:schemeClr val="tx1"/>
                </a:solidFill>
              </a:defRPr>
            </a:lvl1pPr>
            <a:lvl2pPr>
              <a:buClr>
                <a:schemeClr val="tx1"/>
              </a:buClr>
              <a:buSzPct val="70000"/>
              <a:buFont typeface="Wingdings" pitchFamily="2" charset="2"/>
              <a:buChar char="l"/>
              <a:defRPr>
                <a:solidFill>
                  <a:schemeClr val="tx1"/>
                </a:solidFill>
              </a:defRPr>
            </a:lvl2pPr>
            <a:lvl3pPr>
              <a:buClr>
                <a:schemeClr val="tx1"/>
              </a:buClr>
              <a:buSzPct val="70000"/>
              <a:buFont typeface="Wingdings" pitchFamily="2" charset="2"/>
              <a:buChar char="l"/>
              <a:defRPr>
                <a:solidFill>
                  <a:schemeClr val="tx1"/>
                </a:solidFill>
              </a:defRPr>
            </a:lvl3pPr>
            <a:lvl4pPr>
              <a:buClr>
                <a:schemeClr val="tx1"/>
              </a:buClr>
              <a:buSzPct val="70000"/>
              <a:buFont typeface="Wingdings" pitchFamily="2" charset="2"/>
              <a:buChar char="l"/>
              <a:defRPr>
                <a:solidFill>
                  <a:schemeClr val="tx1"/>
                </a:solidFill>
              </a:defRPr>
            </a:lvl4pPr>
            <a:lvl5pPr>
              <a:buClr>
                <a:schemeClr val="tx1"/>
              </a:buClr>
              <a:buSzPct val="70000"/>
              <a:buFont typeface="Wingdings" pitchFamily="2" charset="2"/>
              <a:buChar char="l"/>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6610379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solidFill>
                  <a:schemeClr val="tx1"/>
                </a:solidFill>
              </a:defRPr>
            </a:lvl1pPr>
            <a:lvl2pPr>
              <a:buClr>
                <a:schemeClr val="tx1"/>
              </a:buClr>
              <a:buSzPct val="70000"/>
              <a:buFont typeface="Wingdings" pitchFamily="2" charset="2"/>
              <a:buChar char="l"/>
              <a:defRPr>
                <a:solidFill>
                  <a:schemeClr val="tx1"/>
                </a:solidFill>
              </a:defRPr>
            </a:lvl2pPr>
            <a:lvl3pPr>
              <a:buClr>
                <a:schemeClr val="tx1"/>
              </a:buClr>
              <a:buSzPct val="70000"/>
              <a:buFont typeface="Wingdings" pitchFamily="2" charset="2"/>
              <a:buChar char="l"/>
              <a:defRPr>
                <a:solidFill>
                  <a:schemeClr val="tx1"/>
                </a:solidFill>
              </a:defRPr>
            </a:lvl3pPr>
            <a:lvl4pPr>
              <a:buClr>
                <a:schemeClr val="tx1"/>
              </a:buClr>
              <a:buSzPct val="70000"/>
              <a:buFont typeface="Wingdings" pitchFamily="2" charset="2"/>
              <a:buChar char="l"/>
              <a:defRPr>
                <a:solidFill>
                  <a:schemeClr val="tx1"/>
                </a:solidFill>
              </a:defRPr>
            </a:lvl4pPr>
            <a:lvl5pPr>
              <a:buClr>
                <a:schemeClr val="tx1"/>
              </a:buClr>
              <a:buSzPct val="70000"/>
              <a:buFont typeface="Wingdings" pitchFamily="2" charset="2"/>
              <a:buChar char="l"/>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extLst>
      <p:ext uri="{BB962C8B-B14F-4D97-AF65-F5344CB8AC3E}">
        <p14:creationId xmlns:p14="http://schemas.microsoft.com/office/powerpoint/2010/main" val="2575124039"/>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228600" y="0"/>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bg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extLst>
      <p:ext uri="{BB962C8B-B14F-4D97-AF65-F5344CB8AC3E}">
        <p14:creationId xmlns:p14="http://schemas.microsoft.com/office/powerpoint/2010/main" val="2818587302"/>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dirty="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defTabSz="914400">
              <a:defRPr/>
            </a:pPr>
            <a:endParaRPr lang="en-US" dirty="0">
              <a:solidFill>
                <a:prstClr val="white"/>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defTabSz="914400">
              <a:defRPr/>
            </a:pPr>
            <a:endParaRPr lang="en-US" dirty="0">
              <a:solidFill>
                <a:prstClr val="white"/>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defTabSz="914400">
              <a:defRPr/>
            </a:pPr>
            <a:fld id="{15AF354D-C0A5-4550-9F86-455D8F071065}" type="slidenum">
              <a:rPr lang="en-US">
                <a:solidFill>
                  <a:prstClr val="white"/>
                </a:solidFill>
              </a:rPr>
              <a:pPr defTabSz="914400">
                <a:defRPr/>
              </a:pPr>
              <a:t>‹#›</a:t>
            </a:fld>
            <a:endParaRPr lang="en-US" dirty="0">
              <a:solidFill>
                <a:prstClr val="white"/>
              </a:solidFill>
            </a:endParaRPr>
          </a:p>
        </p:txBody>
      </p:sp>
    </p:spTree>
    <p:extLst>
      <p:ext uri="{BB962C8B-B14F-4D97-AF65-F5344CB8AC3E}">
        <p14:creationId xmlns:p14="http://schemas.microsoft.com/office/powerpoint/2010/main" val="29072758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dirty="0" smtClean="0"/>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defTabSz="914400">
              <a:defRPr/>
            </a:pPr>
            <a:endParaRPr lang="en-US" dirty="0">
              <a:solidFill>
                <a:prstClr val="white"/>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defTabSz="914400">
              <a:defRPr/>
            </a:pPr>
            <a:endParaRPr lang="en-US" dirty="0">
              <a:solidFill>
                <a:prstClr val="white"/>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defTabSz="914400">
              <a:defRPr/>
            </a:pPr>
            <a:fld id="{F28B8653-96F9-4D89-8913-C45A3BA2A3C9}" type="slidenum">
              <a:rPr lang="en-US">
                <a:solidFill>
                  <a:prstClr val="white"/>
                </a:solidFill>
              </a:rPr>
              <a:pPr defTabSz="914400">
                <a:defRPr/>
              </a:pPr>
              <a:t>‹#›</a:t>
            </a:fld>
            <a:endParaRPr lang="en-US" dirty="0">
              <a:solidFill>
                <a:prstClr val="white"/>
              </a:solidFill>
            </a:endParaRPr>
          </a:p>
        </p:txBody>
      </p:sp>
    </p:spTree>
    <p:extLst>
      <p:ext uri="{BB962C8B-B14F-4D97-AF65-F5344CB8AC3E}">
        <p14:creationId xmlns:p14="http://schemas.microsoft.com/office/powerpoint/2010/main" val="31027493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defTabSz="914400">
              <a:defRPr/>
            </a:pPr>
            <a:endParaRPr lang="en-US" dirty="0">
              <a:solidFill>
                <a:prstClr val="white"/>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defTabSz="914400">
              <a:defRPr/>
            </a:pPr>
            <a:endParaRPr lang="en-US" dirty="0">
              <a:solidFill>
                <a:prstClr val="white"/>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defTabSz="914400">
              <a:defRPr/>
            </a:pPr>
            <a:fld id="{3BD7C2DE-CFA9-4967-8302-49FDC92FD1DB}" type="slidenum">
              <a:rPr lang="en-US">
                <a:solidFill>
                  <a:prstClr val="white"/>
                </a:solidFill>
              </a:rPr>
              <a:pPr defTabSz="914400">
                <a:defRPr/>
              </a:pPr>
              <a:t>‹#›</a:t>
            </a:fld>
            <a:endParaRPr lang="en-US" dirty="0">
              <a:solidFill>
                <a:prstClr val="white"/>
              </a:solidFill>
            </a:endParaRPr>
          </a:p>
        </p:txBody>
      </p:sp>
    </p:spTree>
    <p:extLst>
      <p:ext uri="{BB962C8B-B14F-4D97-AF65-F5344CB8AC3E}">
        <p14:creationId xmlns:p14="http://schemas.microsoft.com/office/powerpoint/2010/main" val="18495872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defTabSz="914400">
              <a:defRPr/>
            </a:pPr>
            <a:endParaRPr lang="en-US" dirty="0">
              <a:solidFill>
                <a:prstClr val="white"/>
              </a:solidFill>
            </a:endParaRPr>
          </a:p>
        </p:txBody>
      </p:sp>
      <p:sp>
        <p:nvSpPr>
          <p:cNvPr id="7"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defTabSz="914400">
              <a:defRPr/>
            </a:pPr>
            <a:endParaRPr lang="en-US" dirty="0">
              <a:solidFill>
                <a:prstClr val="white"/>
              </a:solidFill>
            </a:endParaRPr>
          </a:p>
        </p:txBody>
      </p:sp>
      <p:sp>
        <p:nvSpPr>
          <p:cNvPr id="8"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defTabSz="914400">
              <a:defRPr/>
            </a:pPr>
            <a:fld id="{16DED078-E5A2-49BB-BB0C-12BCB968DC7F}" type="slidenum">
              <a:rPr lang="en-US">
                <a:solidFill>
                  <a:prstClr val="white"/>
                </a:solidFill>
              </a:rPr>
              <a:pPr defTabSz="914400">
                <a:defRPr/>
              </a:pPr>
              <a:t>‹#›</a:t>
            </a:fld>
            <a:endParaRPr lang="en-US" dirty="0">
              <a:solidFill>
                <a:prstClr val="white"/>
              </a:solidFill>
            </a:endParaRPr>
          </a:p>
        </p:txBody>
      </p:sp>
    </p:spTree>
    <p:extLst>
      <p:ext uri="{BB962C8B-B14F-4D97-AF65-F5344CB8AC3E}">
        <p14:creationId xmlns:p14="http://schemas.microsoft.com/office/powerpoint/2010/main" val="37684044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defTabSz="914400">
              <a:defRPr/>
            </a:pPr>
            <a:endParaRPr lang="en-US" dirty="0">
              <a:solidFill>
                <a:prstClr val="white"/>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defTabSz="914400">
              <a:defRPr/>
            </a:pPr>
            <a:endParaRPr lang="en-US" dirty="0">
              <a:solidFill>
                <a:prstClr val="white"/>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defTabSz="914400">
              <a:defRPr/>
            </a:pPr>
            <a:fld id="{5BF6DB98-1AB4-4580-869E-3F1373B1EB8B}" type="slidenum">
              <a:rPr lang="en-US">
                <a:solidFill>
                  <a:prstClr val="white"/>
                </a:solidFill>
              </a:rPr>
              <a:pPr defTabSz="914400">
                <a:defRPr/>
              </a:pPr>
              <a:t>‹#›</a:t>
            </a:fld>
            <a:endParaRPr lang="en-US" dirty="0">
              <a:solidFill>
                <a:prstClr val="white"/>
              </a:solidFill>
            </a:endParaRPr>
          </a:p>
        </p:txBody>
      </p:sp>
    </p:spTree>
    <p:extLst>
      <p:ext uri="{BB962C8B-B14F-4D97-AF65-F5344CB8AC3E}">
        <p14:creationId xmlns:p14="http://schemas.microsoft.com/office/powerpoint/2010/main" val="1687371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entered Layout on Blank Backgroun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lvl1pPr algn="ctr">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8CEEB46-0DAB-9F4A-A606-C838EE29BCA8}" type="datetimeFigureOut">
              <a:rPr lang="en-US" smtClean="0"/>
              <a:pPr/>
              <a:t>10/28/2019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967EF2-4B02-A544-B384-E4EA1436F510}" type="slidenum">
              <a:rPr lang="en-US" smtClean="0"/>
              <a:pPr/>
              <a:t>‹#›</a:t>
            </a:fld>
            <a:endParaRPr lang="en-US"/>
          </a:p>
        </p:txBody>
      </p:sp>
      <p:sp>
        <p:nvSpPr>
          <p:cNvPr id="6" name="Content Placeholder 2"/>
          <p:cNvSpPr>
            <a:spLocks noGrp="1"/>
          </p:cNvSpPr>
          <p:nvPr>
            <p:ph idx="1"/>
          </p:nvPr>
        </p:nvSpPr>
        <p:spPr>
          <a:xfrm>
            <a:off x="457200" y="1447800"/>
            <a:ext cx="8229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7" name="Picture 6" descr="blueblur.png"/>
          <p:cNvPicPr>
            <a:picLocks noChangeAspect="1"/>
          </p:cNvPicPr>
          <p:nvPr/>
        </p:nvPicPr>
        <p:blipFill>
          <a:blip r:embed="rId2"/>
          <a:stretch>
            <a:fillRect/>
          </a:stretch>
        </p:blipFill>
        <p:spPr>
          <a:xfrm>
            <a:off x="457200" y="3573857"/>
            <a:ext cx="5333645" cy="2371186"/>
          </a:xfrm>
          <a:prstGeom prst="rect">
            <a:avLst/>
          </a:prstGeom>
        </p:spPr>
      </p:pic>
      <p:sp>
        <p:nvSpPr>
          <p:cNvPr id="2" name="Title 1"/>
          <p:cNvSpPr>
            <a:spLocks noGrp="1"/>
          </p:cNvSpPr>
          <p:nvPr>
            <p:ph type="title"/>
          </p:nvPr>
        </p:nvSpPr>
        <p:spPr>
          <a:xfrm>
            <a:off x="722313" y="4406900"/>
            <a:ext cx="7772400" cy="1362075"/>
          </a:xfrm>
        </p:spPr>
        <p:txBody>
          <a:bodyPr anchor="t"/>
          <a:lstStyle>
            <a:lvl1pPr algn="l">
              <a:defRPr sz="4000" b="1" cap="all">
                <a:solidFill>
                  <a:schemeClr val="accent1">
                    <a:lumMod val="7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08CEEB46-0DAB-9F4A-A606-C838EE29BCA8}" type="datetimeFigureOut">
              <a:rPr lang="en-US" smtClean="0"/>
              <a:pPr/>
              <a:t>10/28/2019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9967EF2-4B02-A544-B384-E4EA1436F51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08CEEB46-0DAB-9F4A-A606-C838EE29BCA8}" type="datetimeFigureOut">
              <a:rPr lang="en-US" smtClean="0"/>
              <a:pPr/>
              <a:t>10/28/2019</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99967EF2-4B02-A544-B384-E4EA1436F51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08CEEB46-0DAB-9F4A-A606-C838EE29BCA8}" type="datetimeFigureOut">
              <a:rPr lang="en-US" smtClean="0"/>
              <a:pPr/>
              <a:t>10/28/2019</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99967EF2-4B02-A544-B384-E4EA1436F51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52600" y="2438400"/>
            <a:ext cx="5638800" cy="1143000"/>
          </a:xfrm>
        </p:spPr>
        <p:txBody>
          <a:bodyPr/>
          <a:lstStyle>
            <a:lvl1pPr algn="ctr">
              <a:defRPr sz="3600" b="1" i="0">
                <a:latin typeface="Verdana"/>
                <a:cs typeface="Verdana"/>
              </a:defRPr>
            </a:lvl1p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fld id="{08CEEB46-0DAB-9F4A-A606-C838EE29BCA8}" type="datetimeFigureOut">
              <a:rPr lang="en-US" smtClean="0"/>
              <a:pPr/>
              <a:t>10/28/2019</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99967EF2-4B02-A544-B384-E4EA1436F51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08CEEB46-0DAB-9F4A-A606-C838EE29BCA8}" type="datetimeFigureOut">
              <a:rPr lang="en-US" smtClean="0"/>
              <a:pPr/>
              <a:t>10/28/2019</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99967EF2-4B02-A544-B384-E4EA1436F51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theme" Target="../theme/theme2.xml"/><Relationship Id="rId3" Type="http://schemas.openxmlformats.org/officeDocument/2006/relationships/slideLayout" Target="../slideLayouts/slideLayout23.xml"/><Relationship Id="rId21" Type="http://schemas.openxmlformats.org/officeDocument/2006/relationships/image" Target="../media/image5.png"/><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image" Target="../media/image4.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image" Target="../media/image3.jpeg"/><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28600" y="762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a:p>
        </p:txBody>
      </p:sp>
      <p:sp>
        <p:nvSpPr>
          <p:cNvPr id="1027" name="Text Placeholder 2"/>
          <p:cNvSpPr>
            <a:spLocks noGrp="1"/>
          </p:cNvSpPr>
          <p:nvPr>
            <p:ph type="body" idx="1"/>
          </p:nvPr>
        </p:nvSpPr>
        <p:spPr bwMode="auto">
          <a:xfrm>
            <a:off x="457200" y="13716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fld id="{08CEEB46-0DAB-9F4A-A606-C838EE29BCA8}" type="datetimeFigureOut">
              <a:rPr lang="en-US" smtClean="0"/>
              <a:pPr/>
              <a:t>10/28/2019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fld id="{99967EF2-4B02-A544-B384-E4EA1436F51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41" r:id="rId18"/>
    <p:sldLayoutId id="2147483742" r:id="rId19"/>
    <p:sldLayoutId id="2147483743" r:id="rId20"/>
  </p:sldLayoutIdLst>
  <p:txStyles>
    <p:titleStyle>
      <a:lvl1pPr algn="l" rtl="0" eaLnBrk="1" fontAlgn="base" hangingPunct="1">
        <a:spcBef>
          <a:spcPct val="0"/>
        </a:spcBef>
        <a:spcAft>
          <a:spcPct val="0"/>
        </a:spcAft>
        <a:defRPr sz="3200" b="1" i="0" kern="1200">
          <a:solidFill>
            <a:srgbClr val="01529B"/>
          </a:solidFill>
          <a:latin typeface="Verdana"/>
          <a:ea typeface="ＭＳ Ｐゴシック" charset="-128"/>
          <a:cs typeface="Verdana"/>
        </a:defRPr>
      </a:lvl1pPr>
      <a:lvl2pPr algn="l" rtl="0" eaLnBrk="1" fontAlgn="base" hangingPunct="1">
        <a:spcBef>
          <a:spcPct val="0"/>
        </a:spcBef>
        <a:spcAft>
          <a:spcPct val="0"/>
        </a:spcAft>
        <a:defRPr sz="3200">
          <a:solidFill>
            <a:srgbClr val="376092"/>
          </a:solidFill>
          <a:latin typeface="Helvetica Neue Bold Condensed" charset="0"/>
          <a:ea typeface="ＭＳ Ｐゴシック" charset="-128"/>
          <a:cs typeface="ＭＳ Ｐゴシック" charset="-128"/>
        </a:defRPr>
      </a:lvl2pPr>
      <a:lvl3pPr algn="l" rtl="0" eaLnBrk="1" fontAlgn="base" hangingPunct="1">
        <a:spcBef>
          <a:spcPct val="0"/>
        </a:spcBef>
        <a:spcAft>
          <a:spcPct val="0"/>
        </a:spcAft>
        <a:defRPr sz="3200">
          <a:solidFill>
            <a:srgbClr val="376092"/>
          </a:solidFill>
          <a:latin typeface="Helvetica Neue Bold Condensed" charset="0"/>
          <a:ea typeface="ＭＳ Ｐゴシック" charset="-128"/>
          <a:cs typeface="ＭＳ Ｐゴシック" charset="-128"/>
        </a:defRPr>
      </a:lvl3pPr>
      <a:lvl4pPr algn="l" rtl="0" eaLnBrk="1" fontAlgn="base" hangingPunct="1">
        <a:spcBef>
          <a:spcPct val="0"/>
        </a:spcBef>
        <a:spcAft>
          <a:spcPct val="0"/>
        </a:spcAft>
        <a:defRPr sz="3200">
          <a:solidFill>
            <a:srgbClr val="376092"/>
          </a:solidFill>
          <a:latin typeface="Helvetica Neue Bold Condensed" charset="0"/>
          <a:ea typeface="ＭＳ Ｐゴシック" charset="-128"/>
          <a:cs typeface="ＭＳ Ｐゴシック" charset="-128"/>
        </a:defRPr>
      </a:lvl4pPr>
      <a:lvl5pPr algn="l" rtl="0" eaLnBrk="1" fontAlgn="base" hangingPunct="1">
        <a:spcBef>
          <a:spcPct val="0"/>
        </a:spcBef>
        <a:spcAft>
          <a:spcPct val="0"/>
        </a:spcAft>
        <a:defRPr sz="3200">
          <a:solidFill>
            <a:srgbClr val="376092"/>
          </a:solidFill>
          <a:latin typeface="Helvetica Neue Bold Condensed"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1"/>
          </a:solidFill>
          <a:latin typeface="Rockwell" charset="0"/>
          <a:ea typeface="ＭＳ Ｐゴシック" charset="-128"/>
          <a:cs typeface="ＭＳ Ｐゴシック" charset="-128"/>
        </a:defRPr>
      </a:lvl6pPr>
      <a:lvl7pPr marL="914400" algn="ctr" rtl="0" eaLnBrk="1" fontAlgn="base" hangingPunct="1">
        <a:spcBef>
          <a:spcPct val="0"/>
        </a:spcBef>
        <a:spcAft>
          <a:spcPct val="0"/>
        </a:spcAft>
        <a:defRPr sz="4400">
          <a:solidFill>
            <a:schemeClr val="tx1"/>
          </a:solidFill>
          <a:latin typeface="Rockwell" charset="0"/>
          <a:ea typeface="ＭＳ Ｐゴシック" charset="-128"/>
          <a:cs typeface="ＭＳ Ｐゴシック" charset="-128"/>
        </a:defRPr>
      </a:lvl7pPr>
      <a:lvl8pPr marL="1371600" algn="ctr" rtl="0" eaLnBrk="1" fontAlgn="base" hangingPunct="1">
        <a:spcBef>
          <a:spcPct val="0"/>
        </a:spcBef>
        <a:spcAft>
          <a:spcPct val="0"/>
        </a:spcAft>
        <a:defRPr sz="4400">
          <a:solidFill>
            <a:schemeClr val="tx1"/>
          </a:solidFill>
          <a:latin typeface="Rockwell" charset="0"/>
          <a:ea typeface="ＭＳ Ｐゴシック" charset="-128"/>
          <a:cs typeface="ＭＳ Ｐゴシック" charset="-128"/>
        </a:defRPr>
      </a:lvl8pPr>
      <a:lvl9pPr marL="1828800" algn="ctr" rtl="0" eaLnBrk="1" fontAlgn="base" hangingPunct="1">
        <a:spcBef>
          <a:spcPct val="0"/>
        </a:spcBef>
        <a:spcAft>
          <a:spcPct val="0"/>
        </a:spcAft>
        <a:defRPr sz="4400">
          <a:solidFill>
            <a:schemeClr val="tx1"/>
          </a:solidFill>
          <a:latin typeface="Rockwell" charset="0"/>
          <a:ea typeface="ＭＳ Ｐゴシック" charset="-128"/>
          <a:cs typeface="ＭＳ Ｐゴシック" charset="-128"/>
        </a:defRPr>
      </a:lvl9pPr>
    </p:titleStyle>
    <p:bodyStyle>
      <a:lvl1pPr marL="342900" indent="-342900" algn="l" rtl="0" eaLnBrk="1" fontAlgn="base" hangingPunct="1">
        <a:spcBef>
          <a:spcPct val="20000"/>
        </a:spcBef>
        <a:spcAft>
          <a:spcPct val="0"/>
        </a:spcAft>
        <a:buClr>
          <a:srgbClr val="A6A6A6"/>
        </a:buClr>
        <a:buFont typeface="Wingdings" charset="2"/>
        <a:buChar char="§"/>
        <a:defRPr sz="2000" b="0" i="0" kern="1200">
          <a:solidFill>
            <a:schemeClr val="tx1"/>
          </a:solidFill>
          <a:latin typeface="Verdana"/>
          <a:ea typeface="ＭＳ Ｐゴシック" charset="-128"/>
          <a:cs typeface="Verdana"/>
        </a:defRPr>
      </a:lvl1pPr>
      <a:lvl2pPr marL="742950" indent="-285750" algn="l" rtl="0" eaLnBrk="1" fontAlgn="base" hangingPunct="1">
        <a:spcBef>
          <a:spcPct val="20000"/>
        </a:spcBef>
        <a:spcAft>
          <a:spcPct val="0"/>
        </a:spcAft>
        <a:buClr>
          <a:srgbClr val="7F7F7F"/>
        </a:buClr>
        <a:buFont typeface="Arial" charset="0"/>
        <a:buChar char="–"/>
        <a:defRPr sz="2000" b="0" i="0" kern="1200">
          <a:solidFill>
            <a:schemeClr val="tx1"/>
          </a:solidFill>
          <a:latin typeface="Verdana"/>
          <a:ea typeface="ＭＳ Ｐゴシック" charset="-128"/>
          <a:cs typeface="Verdana"/>
        </a:defRPr>
      </a:lvl2pPr>
      <a:lvl3pPr marL="1143000" indent="-228600" algn="l" rtl="0" eaLnBrk="1" fontAlgn="base" hangingPunct="1">
        <a:spcBef>
          <a:spcPct val="20000"/>
        </a:spcBef>
        <a:spcAft>
          <a:spcPct val="0"/>
        </a:spcAft>
        <a:buClr>
          <a:srgbClr val="7F7F7F"/>
        </a:buClr>
        <a:buSzPct val="75000"/>
        <a:buFont typeface="Wingdings" charset="2"/>
        <a:buChar char="§"/>
        <a:defRPr sz="2000" b="0" i="0" kern="1200">
          <a:solidFill>
            <a:schemeClr val="tx1"/>
          </a:solidFill>
          <a:latin typeface="Verdana"/>
          <a:ea typeface="ＭＳ Ｐゴシック" charset="-128"/>
          <a:cs typeface="Verdana"/>
        </a:defRPr>
      </a:lvl3pPr>
      <a:lvl4pPr marL="1600200" indent="-228600" algn="l" rtl="0" eaLnBrk="1" fontAlgn="base" hangingPunct="1">
        <a:spcBef>
          <a:spcPct val="20000"/>
        </a:spcBef>
        <a:spcAft>
          <a:spcPct val="0"/>
        </a:spcAft>
        <a:buClr>
          <a:srgbClr val="7F7F7F"/>
        </a:buClr>
        <a:buSzPct val="75000"/>
        <a:buFont typeface="Arial" charset="0"/>
        <a:buChar char="–"/>
        <a:defRPr sz="2000" b="0" i="0" kern="1200">
          <a:solidFill>
            <a:schemeClr val="tx1"/>
          </a:solidFill>
          <a:latin typeface="Verdana"/>
          <a:ea typeface="ＭＳ Ｐゴシック" charset="-128"/>
          <a:cs typeface="Verdana"/>
        </a:defRPr>
      </a:lvl4pPr>
      <a:lvl5pPr marL="2057400" indent="-228600" algn="l" rtl="0" eaLnBrk="1" fontAlgn="base" hangingPunct="1">
        <a:spcBef>
          <a:spcPct val="20000"/>
        </a:spcBef>
        <a:spcAft>
          <a:spcPct val="0"/>
        </a:spcAft>
        <a:buClr>
          <a:srgbClr val="7F7F7F"/>
        </a:buClr>
        <a:buFont typeface="Arial" charset="0"/>
        <a:buChar char="»"/>
        <a:defRPr sz="2000" b="0" i="0" kern="1200">
          <a:solidFill>
            <a:schemeClr val="tx1"/>
          </a:solidFill>
          <a:latin typeface="Verdana"/>
          <a:ea typeface="ＭＳ Ｐゴシック" charset="-128"/>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cstate="print">
            <a:lum/>
          </a:blip>
          <a:srcRect/>
          <a:stretch>
            <a:fillRect l="-7000" r="-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52176178"/>
      </p:ext>
    </p:extLst>
  </p:cSld>
  <p:clrMap bg1="dk1" tx1="lt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chemeClr val="accent1"/>
              </a:gs>
              <a:gs pos="8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20"/>
        </a:buBlip>
        <a:defRPr sz="3200" kern="1200">
          <a:solidFill>
            <a:schemeClr val="bg1"/>
          </a:solidFill>
          <a:latin typeface="+mn-lt"/>
          <a:ea typeface="+mn-ea"/>
          <a:cs typeface="+mn-cs"/>
        </a:defRPr>
      </a:lvl1pPr>
      <a:lvl2pPr marL="914400" indent="-396875" algn="l" defTabSz="914363" rtl="0" eaLnBrk="1" latinLnBrk="0" hangingPunct="1">
        <a:lnSpc>
          <a:spcPct val="90000"/>
        </a:lnSpc>
        <a:spcBef>
          <a:spcPct val="20000"/>
        </a:spcBef>
        <a:buFontTx/>
        <a:buBlip>
          <a:blip r:embed="rId21"/>
        </a:buBlip>
        <a:defRPr sz="2800" kern="1200">
          <a:solidFill>
            <a:schemeClr val="bg1"/>
          </a:solidFill>
          <a:latin typeface="+mn-lt"/>
          <a:ea typeface="+mn-ea"/>
          <a:cs typeface="+mn-cs"/>
        </a:defRPr>
      </a:lvl2pPr>
      <a:lvl3pPr marL="1258888" indent="-344488" algn="l" defTabSz="914363" rtl="0" eaLnBrk="1" latinLnBrk="0" hangingPunct="1">
        <a:lnSpc>
          <a:spcPct val="90000"/>
        </a:lnSpc>
        <a:spcBef>
          <a:spcPct val="20000"/>
        </a:spcBef>
        <a:buFontTx/>
        <a:buBlip>
          <a:blip r:embed="rId21"/>
        </a:buBlip>
        <a:defRPr sz="2400" kern="1200">
          <a:solidFill>
            <a:schemeClr val="bg1"/>
          </a:solidFill>
          <a:latin typeface="+mn-lt"/>
          <a:ea typeface="+mn-ea"/>
          <a:cs typeface="+mn-cs"/>
        </a:defRPr>
      </a:lvl3pPr>
      <a:lvl4pPr marL="1604963" indent="-346075" algn="l" defTabSz="914363" rtl="0" eaLnBrk="1" latinLnBrk="0" hangingPunct="1">
        <a:lnSpc>
          <a:spcPct val="90000"/>
        </a:lnSpc>
        <a:spcBef>
          <a:spcPct val="20000"/>
        </a:spcBef>
        <a:buFontTx/>
        <a:buBlip>
          <a:blip r:embed="rId21"/>
        </a:buBlip>
        <a:defRPr sz="2400" kern="1200">
          <a:solidFill>
            <a:schemeClr val="bg1"/>
          </a:solidFill>
          <a:latin typeface="+mn-lt"/>
          <a:ea typeface="+mn-ea"/>
          <a:cs typeface="+mn-cs"/>
        </a:defRPr>
      </a:lvl4pPr>
      <a:lvl5pPr marL="1941513" indent="-336550" algn="l" defTabSz="914363" rtl="0" eaLnBrk="1" latinLnBrk="0" hangingPunct="1">
        <a:lnSpc>
          <a:spcPct val="90000"/>
        </a:lnSpc>
        <a:spcBef>
          <a:spcPct val="20000"/>
        </a:spcBef>
        <a:buFontTx/>
        <a:buBlip>
          <a:blip r:embed="rId21"/>
        </a:buBlip>
        <a:defRPr sz="2400" kern="1200">
          <a:solidFill>
            <a:schemeClr val="bg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 Id="rId5" Type="http://schemas.openxmlformats.org/officeDocument/2006/relationships/image" Target="../media/image20.jpg"/><Relationship Id="rId4" Type="http://schemas.openxmlformats.org/officeDocument/2006/relationships/image" Target="../media/image19.gif"/></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491" y="233266"/>
            <a:ext cx="7749309" cy="1399592"/>
          </a:xfrm>
        </p:spPr>
        <p:txBody>
          <a:bodyPr/>
          <a:lstStyle/>
          <a:p>
            <a:r>
              <a:rPr lang="en-US" sz="5000" b="1" dirty="0" smtClean="0">
                <a:solidFill>
                  <a:srgbClr val="005EA4"/>
                </a:solidFill>
                <a:effectLst>
                  <a:outerShdw blurRad="50800" dist="38100" dir="2700000" algn="tl" rotWithShape="0">
                    <a:prstClr val="black">
                      <a:alpha val="40000"/>
                    </a:prstClr>
                  </a:outerShdw>
                </a:effectLst>
              </a:rPr>
              <a:t>FINANCIAL AID 101</a:t>
            </a:r>
            <a:endParaRPr lang="en-US" sz="5000" b="1" dirty="0">
              <a:solidFill>
                <a:srgbClr val="005EA4"/>
              </a:solidFill>
              <a:effectLst>
                <a:outerShdw blurRad="50800" dist="38100" dir="2700000" algn="tl" rotWithShape="0">
                  <a:prstClr val="black">
                    <a:alpha val="40000"/>
                  </a:prstClr>
                </a:outerShdw>
              </a:effectLst>
            </a:endParaRPr>
          </a:p>
        </p:txBody>
      </p:sp>
      <p:sp>
        <p:nvSpPr>
          <p:cNvPr id="3" name="Subtitle 2"/>
          <p:cNvSpPr>
            <a:spLocks noGrp="1"/>
          </p:cNvSpPr>
          <p:nvPr>
            <p:ph type="subTitle" idx="1"/>
          </p:nvPr>
        </p:nvSpPr>
        <p:spPr>
          <a:xfrm>
            <a:off x="683490" y="1408923"/>
            <a:ext cx="7749309" cy="1147666"/>
          </a:xfrm>
        </p:spPr>
        <p:txBody>
          <a:bodyPr>
            <a:normAutofit/>
          </a:bodyPr>
          <a:lstStyle/>
          <a:p>
            <a:r>
              <a:rPr lang="en-US" dirty="0" smtClean="0">
                <a:solidFill>
                  <a:srgbClr val="0062AC"/>
                </a:solidFill>
              </a:rPr>
              <a:t>Kristen Isaksen	</a:t>
            </a:r>
          </a:p>
          <a:p>
            <a:r>
              <a:rPr lang="en-US" dirty="0" smtClean="0">
                <a:solidFill>
                  <a:srgbClr val="0062AC"/>
                </a:solidFill>
              </a:rPr>
              <a:t>Associate Director of Financial Aid</a:t>
            </a:r>
          </a:p>
          <a:p>
            <a:r>
              <a:rPr lang="en-US" dirty="0" smtClean="0">
                <a:solidFill>
                  <a:srgbClr val="0062AC"/>
                </a:solidFill>
              </a:rPr>
              <a:t>Monmouth University</a:t>
            </a:r>
            <a:endParaRPr lang="en-US" dirty="0">
              <a:solidFill>
                <a:srgbClr val="0062AC"/>
              </a:solidFill>
            </a:endParaRPr>
          </a:p>
        </p:txBody>
      </p:sp>
      <p:pic>
        <p:nvPicPr>
          <p:cNvPr id="7" name="Picture 9" descr="Wilson-S_H_09"/>
          <p:cNvPicPr>
            <a:picLocks noChangeAspect="1" noChangeArrowheads="1"/>
          </p:cNvPicPr>
          <p:nvPr/>
        </p:nvPicPr>
        <p:blipFill>
          <a:blip r:embed="rId3" cstate="print"/>
          <a:srcRect/>
          <a:stretch>
            <a:fillRect/>
          </a:stretch>
        </p:blipFill>
        <p:spPr bwMode="auto">
          <a:xfrm>
            <a:off x="2127380" y="2687217"/>
            <a:ext cx="4721290" cy="3099276"/>
          </a:xfrm>
          <a:prstGeom prst="rect">
            <a:avLst/>
          </a:prstGeom>
          <a:noFill/>
          <a:ln w="79375">
            <a:solidFill>
              <a:schemeClr val="bg1"/>
            </a:solidFill>
            <a:miter lim="800000"/>
            <a:headEnd/>
            <a:tailEnd/>
          </a:ln>
        </p:spPr>
      </p:pic>
    </p:spTree>
    <p:extLst>
      <p:ext uri="{BB962C8B-B14F-4D97-AF65-F5344CB8AC3E}">
        <p14:creationId xmlns:p14="http://schemas.microsoft.com/office/powerpoint/2010/main" val="920367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6" name="Rectangle 4"/>
          <p:cNvSpPr>
            <a:spLocks noGrp="1" noChangeArrowheads="1"/>
          </p:cNvSpPr>
          <p:nvPr>
            <p:ph type="title"/>
          </p:nvPr>
        </p:nvSpPr>
        <p:spPr/>
        <p:txBody>
          <a:bodyPr/>
          <a:lstStyle/>
          <a:p>
            <a:pPr>
              <a:defRPr/>
            </a:pPr>
            <a:r>
              <a:rPr lang="en-US" b="1" dirty="0" smtClean="0"/>
              <a:t>Financial Need Examples</a:t>
            </a:r>
          </a:p>
        </p:txBody>
      </p:sp>
      <p:graphicFrame>
        <p:nvGraphicFramePr>
          <p:cNvPr id="187433" name="Group 41"/>
          <p:cNvGraphicFramePr>
            <a:graphicFrameLocks noGrp="1"/>
          </p:cNvGraphicFramePr>
          <p:nvPr>
            <p:ph idx="1"/>
            <p:extLst>
              <p:ext uri="{D42A27DB-BD31-4B8C-83A1-F6EECF244321}">
                <p14:modId xmlns:p14="http://schemas.microsoft.com/office/powerpoint/2010/main" val="4183940101"/>
              </p:ext>
            </p:extLst>
          </p:nvPr>
        </p:nvGraphicFramePr>
        <p:xfrm>
          <a:off x="611909" y="1295401"/>
          <a:ext cx="7772400" cy="4098636"/>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684046">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800" b="1" i="0" u="none" strike="noStrike" cap="none" normalizeH="0" baseline="0" dirty="0" smtClean="0">
                          <a:ln>
                            <a:noFill/>
                          </a:ln>
                          <a:solidFill>
                            <a:schemeClr val="tx1"/>
                          </a:solidFill>
                          <a:effectLst/>
                          <a:latin typeface="Calibri" pitchFamily="34" charset="0"/>
                        </a:rPr>
                        <a:t>Cost of Attendance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800" b="1" i="0" u="none" strike="noStrike" cap="none" normalizeH="0" baseline="0" dirty="0" smtClean="0">
                          <a:ln>
                            <a:noFill/>
                          </a:ln>
                          <a:solidFill>
                            <a:schemeClr val="tx1"/>
                          </a:solidFill>
                          <a:effectLst/>
                          <a:latin typeface="Calibri" pitchFamily="34" charset="0"/>
                        </a:rPr>
                        <a:t>$40,000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68063">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800" b="1" i="0" u="none" strike="noStrike" cap="none" normalizeH="0" baseline="0" dirty="0" smtClean="0">
                          <a:ln>
                            <a:noFill/>
                          </a:ln>
                          <a:solidFill>
                            <a:schemeClr val="tx1"/>
                          </a:solidFill>
                          <a:effectLst/>
                          <a:latin typeface="Calibri" pitchFamily="34" charset="0"/>
                        </a:rPr>
                        <a:t>- EFC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800" b="1" i="0" u="none" strike="noStrike" cap="none" normalizeH="0" baseline="0" dirty="0" smtClean="0">
                          <a:ln>
                            <a:noFill/>
                          </a:ln>
                          <a:solidFill>
                            <a:schemeClr val="tx1"/>
                          </a:solidFill>
                          <a:effectLst/>
                          <a:latin typeface="Calibri" pitchFamily="34" charset="0"/>
                        </a:rPr>
                        <a:t>$15,000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69616">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800" b="1" i="0" u="none" strike="noStrike" cap="none" normalizeH="0" baseline="0" dirty="0" smtClean="0">
                          <a:ln>
                            <a:noFill/>
                          </a:ln>
                          <a:solidFill>
                            <a:schemeClr val="tx1"/>
                          </a:solidFill>
                          <a:effectLst/>
                          <a:latin typeface="Calibri" pitchFamily="34" charset="0"/>
                        </a:rPr>
                        <a:t>= Need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800" b="1" i="0" u="none" strike="noStrike" cap="none" normalizeH="0" baseline="0" dirty="0" smtClean="0">
                          <a:ln>
                            <a:noFill/>
                          </a:ln>
                          <a:solidFill>
                            <a:schemeClr val="tx1"/>
                          </a:solidFill>
                          <a:effectLst/>
                          <a:latin typeface="Calibri" pitchFamily="34" charset="0"/>
                        </a:rPr>
                        <a:t>$25,000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69616">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endParaRPr kumimoji="1" lang="en-US" sz="2800" b="1" i="0" u="none" strike="noStrike" cap="none" normalizeH="0" baseline="0" dirty="0" smtClean="0">
                        <a:ln>
                          <a:noFill/>
                        </a:ln>
                        <a:solidFill>
                          <a:schemeClr val="tx1"/>
                        </a:solidFill>
                        <a:effectLst/>
                        <a:latin typeface="Calibri"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endParaRPr kumimoji="1" lang="en-US" sz="2800" b="1" i="0" u="none" strike="noStrike" cap="none" normalizeH="0" baseline="0" dirty="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69616">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800" b="1" i="0" u="none" strike="noStrike" cap="none" normalizeH="0" baseline="0" dirty="0" smtClean="0">
                          <a:ln>
                            <a:noFill/>
                          </a:ln>
                          <a:solidFill>
                            <a:schemeClr val="tx1"/>
                          </a:solidFill>
                          <a:effectLst/>
                          <a:latin typeface="Calibri" pitchFamily="34" charset="0"/>
                        </a:rPr>
                        <a:t>Cost of Attendance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800" b="1" i="0" u="none" strike="noStrike" cap="none" normalizeH="0" baseline="0" dirty="0" smtClean="0">
                          <a:ln>
                            <a:noFill/>
                          </a:ln>
                          <a:solidFill>
                            <a:schemeClr val="tx1"/>
                          </a:solidFill>
                          <a:effectLst/>
                          <a:latin typeface="Calibri" pitchFamily="34" charset="0"/>
                        </a:rPr>
                        <a:t>$65,000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68063">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800" b="1" i="0" u="none" strike="noStrike" cap="none" normalizeH="0" baseline="0" dirty="0" smtClean="0">
                          <a:ln>
                            <a:noFill/>
                          </a:ln>
                          <a:solidFill>
                            <a:schemeClr val="tx1"/>
                          </a:solidFill>
                          <a:effectLst/>
                          <a:latin typeface="Calibri" pitchFamily="34" charset="0"/>
                        </a:rPr>
                        <a:t>- EFC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800" b="1" i="0" u="none" strike="noStrike" cap="none" normalizeH="0" baseline="0" dirty="0" smtClean="0">
                          <a:ln>
                            <a:noFill/>
                          </a:ln>
                          <a:solidFill>
                            <a:schemeClr val="tx1"/>
                          </a:solidFill>
                          <a:effectLst/>
                          <a:latin typeface="Calibri" pitchFamily="34" charset="0"/>
                        </a:rPr>
                        <a:t>$15,000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69616">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800" b="1" i="0" u="none" strike="noStrike" cap="none" normalizeH="0" baseline="0" dirty="0" smtClean="0">
                          <a:ln>
                            <a:noFill/>
                          </a:ln>
                          <a:solidFill>
                            <a:schemeClr val="tx1"/>
                          </a:solidFill>
                          <a:effectLst/>
                          <a:latin typeface="Calibri" pitchFamily="34" charset="0"/>
                        </a:rPr>
                        <a:t>= Need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800" b="1" i="0" u="none" strike="noStrike" cap="none" normalizeH="0" baseline="0" dirty="0" smtClean="0">
                          <a:ln>
                            <a:noFill/>
                          </a:ln>
                          <a:solidFill>
                            <a:schemeClr val="tx1"/>
                          </a:solidFill>
                          <a:effectLst/>
                          <a:latin typeface="Calibri" pitchFamily="34" charset="0"/>
                        </a:rPr>
                        <a:t>$50,000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79319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75492"/>
            <a:ext cx="7772400" cy="1117600"/>
          </a:xfrm>
        </p:spPr>
        <p:txBody>
          <a:bodyPr/>
          <a:lstStyle/>
          <a:p>
            <a:r>
              <a:rPr lang="en-US" b="1" dirty="0" smtClean="0"/>
              <a:t>Net Price Calculator</a:t>
            </a:r>
            <a:endParaRPr lang="en-US" b="1" dirty="0"/>
          </a:p>
        </p:txBody>
      </p:sp>
      <p:sp>
        <p:nvSpPr>
          <p:cNvPr id="6" name="Text Placeholder 5"/>
          <p:cNvSpPr>
            <a:spLocks noGrp="1"/>
          </p:cNvSpPr>
          <p:nvPr>
            <p:ph type="body" sz="half" idx="1"/>
          </p:nvPr>
        </p:nvSpPr>
        <p:spPr>
          <a:xfrm>
            <a:off x="200608" y="1371600"/>
            <a:ext cx="6012873" cy="4271818"/>
          </a:xfrm>
        </p:spPr>
        <p:txBody>
          <a:bodyPr/>
          <a:lstStyle/>
          <a:p>
            <a:r>
              <a:rPr lang="en-US" sz="2400" dirty="0"/>
              <a:t>Want to get an early estimate of your aid at a particular college?</a:t>
            </a:r>
          </a:p>
          <a:p>
            <a:r>
              <a:rPr lang="en-US" sz="2400" dirty="0"/>
              <a:t>Complete for each college in which you are interested</a:t>
            </a:r>
          </a:p>
          <a:p>
            <a:r>
              <a:rPr lang="en-US" sz="2400" dirty="0"/>
              <a:t>Provide income information</a:t>
            </a:r>
          </a:p>
          <a:p>
            <a:r>
              <a:rPr lang="en-US" sz="2400" dirty="0"/>
              <a:t>Gives you </a:t>
            </a:r>
            <a:r>
              <a:rPr lang="en-US" sz="2400" dirty="0" smtClean="0"/>
              <a:t>an </a:t>
            </a:r>
            <a:r>
              <a:rPr lang="en-US" sz="2400" dirty="0"/>
              <a:t>estimate of the aid for which you are eligible </a:t>
            </a:r>
          </a:p>
          <a:p>
            <a:r>
              <a:rPr lang="en-US" sz="2400" dirty="0"/>
              <a:t>Also provides cost </a:t>
            </a:r>
            <a:r>
              <a:rPr lang="en-US" sz="2400" dirty="0" smtClean="0"/>
              <a:t>information</a:t>
            </a:r>
          </a:p>
          <a:p>
            <a:endParaRPr lang="en-US" sz="2400" dirty="0"/>
          </a:p>
          <a:p>
            <a:pPr marL="0" indent="0">
              <a:buNone/>
            </a:pPr>
            <a:r>
              <a:rPr lang="en-US" sz="2400" dirty="0"/>
              <a:t>https://collegecost.ed.gov/net-price</a:t>
            </a:r>
            <a:endParaRPr lang="en-US" sz="2400" dirty="0" smtClean="0"/>
          </a:p>
          <a:p>
            <a:endParaRPr lang="en-US" dirty="0"/>
          </a:p>
        </p:txBody>
      </p:sp>
      <p:pic>
        <p:nvPicPr>
          <p:cNvPr id="45059" name="Picture 3"/>
          <p:cNvPicPr>
            <a:picLocks noChangeAspect="1" noChangeArrowheads="1"/>
          </p:cNvPicPr>
          <p:nvPr/>
        </p:nvPicPr>
        <p:blipFill>
          <a:blip r:embed="rId2" cstate="print"/>
          <a:srcRect/>
          <a:stretch>
            <a:fillRect/>
          </a:stretch>
        </p:blipFill>
        <p:spPr bwMode="auto">
          <a:xfrm>
            <a:off x="6213481" y="3507509"/>
            <a:ext cx="2696261" cy="1923895"/>
          </a:xfrm>
          <a:prstGeom prst="rect">
            <a:avLst/>
          </a:prstGeom>
          <a:noFill/>
          <a:ln w="9525">
            <a:noFill/>
            <a:miter lim="800000"/>
            <a:headEnd/>
            <a:tailEnd/>
          </a:ln>
          <a:effectLst/>
        </p:spPr>
      </p:pic>
    </p:spTree>
    <p:extLst>
      <p:ext uri="{BB962C8B-B14F-4D97-AF65-F5344CB8AC3E}">
        <p14:creationId xmlns:p14="http://schemas.microsoft.com/office/powerpoint/2010/main" val="2521221508"/>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stretch>
            <a:fillRect/>
          </a:stretch>
        </p:blipFill>
        <p:spPr>
          <a:xfrm>
            <a:off x="228600" y="1806918"/>
            <a:ext cx="8229600" cy="2946196"/>
          </a:xfrm>
          <a:prstGeom prst="rect">
            <a:avLst/>
          </a:prstGeom>
        </p:spPr>
      </p:pic>
      <p:sp>
        <p:nvSpPr>
          <p:cNvPr id="5" name="Title 4"/>
          <p:cNvSpPr>
            <a:spLocks noGrp="1"/>
          </p:cNvSpPr>
          <p:nvPr>
            <p:ph type="title"/>
          </p:nvPr>
        </p:nvSpPr>
        <p:spPr>
          <a:xfrm>
            <a:off x="228600" y="152400"/>
            <a:ext cx="8229600" cy="1041918"/>
          </a:xfrm>
        </p:spPr>
        <p:txBody>
          <a:bodyPr/>
          <a:lstStyle/>
          <a:p>
            <a:r>
              <a:rPr lang="en-US" dirty="0" smtClean="0"/>
              <a:t>FAFSA4caster			</a:t>
            </a:r>
            <a:r>
              <a:rPr lang="en-US" dirty="0" smtClean="0">
                <a:solidFill>
                  <a:schemeClr val="accent3">
                    <a:lumMod val="50000"/>
                  </a:schemeClr>
                </a:solidFill>
              </a:rPr>
              <a:t>fafsa.gov </a:t>
            </a:r>
            <a:endParaRPr lang="en-US" dirty="0">
              <a:solidFill>
                <a:schemeClr val="accent3">
                  <a:lumMod val="50000"/>
                </a:schemeClr>
              </a:solidFill>
            </a:endParaRPr>
          </a:p>
        </p:txBody>
      </p:sp>
      <p:sp>
        <p:nvSpPr>
          <p:cNvPr id="8" name="Right Arrow 7"/>
          <p:cNvSpPr/>
          <p:nvPr/>
        </p:nvSpPr>
        <p:spPr>
          <a:xfrm rot="16200000">
            <a:off x="1414241" y="4634194"/>
            <a:ext cx="978408" cy="484632"/>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49174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229600" cy="1143000"/>
          </a:xfrm>
        </p:spPr>
        <p:txBody>
          <a:bodyPr/>
          <a:lstStyle/>
          <a:p>
            <a:pPr algn="l"/>
            <a:r>
              <a:rPr lang="en-US" dirty="0" smtClean="0"/>
              <a:t/>
            </a:r>
            <a:br>
              <a:rPr lang="en-US" dirty="0" smtClean="0"/>
            </a:br>
            <a:r>
              <a:rPr lang="en-US" dirty="0" smtClean="0"/>
              <a:t>FSA ID                      </a:t>
            </a:r>
            <a:r>
              <a:rPr lang="en-US" dirty="0" smtClean="0">
                <a:solidFill>
                  <a:schemeClr val="accent3">
                    <a:lumMod val="50000"/>
                  </a:schemeClr>
                </a:solidFill>
              </a:rPr>
              <a:t>fsaid.ed.gov</a:t>
            </a:r>
            <a:r>
              <a:rPr lang="en-US" dirty="0" smtClean="0">
                <a:solidFill>
                  <a:schemeClr val="accent3">
                    <a:lumMod val="75000"/>
                  </a:schemeClr>
                </a:solidFill>
              </a:rPr>
              <a:t>  </a:t>
            </a:r>
            <a:r>
              <a:rPr lang="en-US" dirty="0" smtClean="0"/>
              <a:t>  </a:t>
            </a:r>
            <a:br>
              <a:rPr lang="en-US" dirty="0" smtClean="0"/>
            </a:br>
            <a:endParaRPr lang="en-US" dirty="0">
              <a:solidFill>
                <a:schemeClr val="accent3">
                  <a:lumMod val="75000"/>
                </a:schemeClr>
              </a:solidFill>
            </a:endParaRPr>
          </a:p>
        </p:txBody>
      </p:sp>
      <p:sp>
        <p:nvSpPr>
          <p:cNvPr id="6" name="Content Placeholder 5"/>
          <p:cNvSpPr>
            <a:spLocks noGrp="1"/>
          </p:cNvSpPr>
          <p:nvPr>
            <p:ph sz="half" idx="2"/>
          </p:nvPr>
        </p:nvSpPr>
        <p:spPr>
          <a:xfrm>
            <a:off x="228600" y="942392"/>
            <a:ext cx="8458200" cy="2062065"/>
          </a:xfrm>
        </p:spPr>
        <p:txBody>
          <a:bodyPr/>
          <a:lstStyle/>
          <a:p>
            <a:r>
              <a:rPr lang="en-US" sz="2000" dirty="0"/>
              <a:t>Username and password</a:t>
            </a:r>
          </a:p>
          <a:p>
            <a:pPr lvl="1"/>
            <a:r>
              <a:rPr lang="en-US" sz="2000" dirty="0"/>
              <a:t>Legal signature on the FAFSA</a:t>
            </a:r>
          </a:p>
          <a:p>
            <a:pPr lvl="1"/>
            <a:r>
              <a:rPr lang="en-US" sz="2000" dirty="0"/>
              <a:t>Access to other U.S. Department of Education sites</a:t>
            </a:r>
          </a:p>
          <a:p>
            <a:pPr lvl="1"/>
            <a:r>
              <a:rPr lang="en-US" sz="2000" dirty="0"/>
              <a:t>Student and 1 parent need an FSA ID</a:t>
            </a:r>
          </a:p>
          <a:p>
            <a:pPr lvl="1"/>
            <a:r>
              <a:rPr lang="en-US" sz="2000" dirty="0"/>
              <a:t>Email address and mobile phone number cannot be used with more than one FSA ID</a:t>
            </a:r>
          </a:p>
          <a:p>
            <a:endParaRPr lang="en-US" dirty="0"/>
          </a:p>
        </p:txBody>
      </p:sp>
      <p:pic>
        <p:nvPicPr>
          <p:cNvPr id="4" name="Content Placeholder 3"/>
          <p:cNvPicPr>
            <a:picLocks noGrp="1" noChangeAspect="1"/>
          </p:cNvPicPr>
          <p:nvPr>
            <p:ph sz="half" idx="1"/>
          </p:nvPr>
        </p:nvPicPr>
        <p:blipFill>
          <a:blip r:embed="rId2"/>
          <a:stretch>
            <a:fillRect/>
          </a:stretch>
        </p:blipFill>
        <p:spPr>
          <a:xfrm>
            <a:off x="2607129" y="3181739"/>
            <a:ext cx="4038600" cy="2744873"/>
          </a:xfrm>
          <a:prstGeom prst="rect">
            <a:avLst/>
          </a:prstGeom>
        </p:spPr>
      </p:pic>
    </p:spTree>
    <p:extLst>
      <p:ext uri="{BB962C8B-B14F-4D97-AF65-F5344CB8AC3E}">
        <p14:creationId xmlns:p14="http://schemas.microsoft.com/office/powerpoint/2010/main" val="477807042"/>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idx="4294967295"/>
          </p:nvPr>
        </p:nvSpPr>
        <p:spPr>
          <a:xfrm>
            <a:off x="214604" y="156936"/>
            <a:ext cx="8612155" cy="850770"/>
          </a:xfrm>
        </p:spPr>
        <p:txBody>
          <a:bodyPr/>
          <a:lstStyle/>
          <a:p>
            <a:r>
              <a:rPr lang="en-US" sz="3200" b="1" dirty="0" smtClean="0"/>
              <a:t>FAFSA on the Web   </a:t>
            </a:r>
            <a:r>
              <a:rPr lang="en-US" sz="3200" dirty="0" smtClean="0">
                <a:solidFill>
                  <a:srgbClr val="326A3B"/>
                </a:solidFill>
                <a:effectLst>
                  <a:outerShdw blurRad="38100" dist="38100" dir="2700000" algn="tl">
                    <a:srgbClr val="000000">
                      <a:alpha val="43137"/>
                    </a:srgbClr>
                  </a:outerShdw>
                </a:effectLst>
              </a:rPr>
              <a:t>www.fafsa.gov</a:t>
            </a:r>
            <a:endParaRPr lang="en-US" sz="3200" dirty="0">
              <a:solidFill>
                <a:srgbClr val="326A3B"/>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stretch>
            <a:fillRect/>
          </a:stretch>
        </p:blipFill>
        <p:spPr>
          <a:xfrm>
            <a:off x="1467238" y="1170113"/>
            <a:ext cx="6106885" cy="4596204"/>
          </a:xfrm>
          <a:prstGeom prst="rect">
            <a:avLst/>
          </a:prstGeom>
        </p:spPr>
      </p:pic>
      <p:sp>
        <p:nvSpPr>
          <p:cNvPr id="3" name="Right Arrow 2"/>
          <p:cNvSpPr/>
          <p:nvPr/>
        </p:nvSpPr>
        <p:spPr>
          <a:xfrm>
            <a:off x="1625858" y="2855162"/>
            <a:ext cx="998376" cy="279919"/>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24294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553998"/>
          </a:xfrm>
        </p:spPr>
        <p:txBody>
          <a:bodyPr/>
          <a:lstStyle/>
          <a:p>
            <a:pPr algn="l">
              <a:defRPr/>
            </a:pPr>
            <a:r>
              <a:rPr lang="en-US" sz="4000" b="1" dirty="0" smtClean="0"/>
              <a:t>FAFSA on the Web</a:t>
            </a:r>
            <a:endParaRPr lang="en-US" sz="4000" b="1" dirty="0"/>
          </a:p>
        </p:txBody>
      </p:sp>
      <p:pic>
        <p:nvPicPr>
          <p:cNvPr id="4" name="Picture 3"/>
          <p:cNvPicPr>
            <a:picLocks noChangeAspect="1"/>
          </p:cNvPicPr>
          <p:nvPr/>
        </p:nvPicPr>
        <p:blipFill>
          <a:blip r:embed="rId2"/>
          <a:stretch>
            <a:fillRect/>
          </a:stretch>
        </p:blipFill>
        <p:spPr>
          <a:xfrm>
            <a:off x="1254967" y="927565"/>
            <a:ext cx="6419644" cy="4816257"/>
          </a:xfrm>
          <a:prstGeom prst="rect">
            <a:avLst/>
          </a:prstGeom>
        </p:spPr>
      </p:pic>
      <p:sp>
        <p:nvSpPr>
          <p:cNvPr id="7" name="Right Arrow 6"/>
          <p:cNvSpPr/>
          <p:nvPr/>
        </p:nvSpPr>
        <p:spPr>
          <a:xfrm>
            <a:off x="662655" y="1752234"/>
            <a:ext cx="774441" cy="303245"/>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662655" y="2230558"/>
            <a:ext cx="744208" cy="299331"/>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10800000">
            <a:off x="7271153" y="3349688"/>
            <a:ext cx="806916" cy="279919"/>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10800000">
            <a:off x="7313323" y="3972923"/>
            <a:ext cx="764746" cy="281836"/>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6566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a:xfrm>
            <a:off x="228600" y="251927"/>
            <a:ext cx="8364894" cy="811763"/>
          </a:xfrm>
        </p:spPr>
        <p:txBody>
          <a:bodyPr/>
          <a:lstStyle/>
          <a:p>
            <a:pPr>
              <a:defRPr/>
            </a:pPr>
            <a:r>
              <a:rPr lang="en-US" b="1" dirty="0" smtClean="0"/>
              <a:t>General Eligibility Requirements - 			Students</a:t>
            </a:r>
          </a:p>
        </p:txBody>
      </p:sp>
      <p:sp>
        <p:nvSpPr>
          <p:cNvPr id="272387" name="Rectangle 3"/>
          <p:cNvSpPr>
            <a:spLocks noGrp="1" noChangeArrowheads="1"/>
          </p:cNvSpPr>
          <p:nvPr>
            <p:ph type="body" sz="half" idx="1"/>
          </p:nvPr>
        </p:nvSpPr>
        <p:spPr>
          <a:xfrm>
            <a:off x="397164" y="1520890"/>
            <a:ext cx="8061036" cy="2733868"/>
          </a:xfrm>
        </p:spPr>
        <p:txBody>
          <a:bodyPr/>
          <a:lstStyle/>
          <a:p>
            <a:pPr>
              <a:defRPr/>
            </a:pPr>
            <a:r>
              <a:rPr lang="en-US" sz="2800" dirty="0" smtClean="0"/>
              <a:t>Earn a high school diploma or equivalent.</a:t>
            </a:r>
          </a:p>
          <a:p>
            <a:pPr>
              <a:defRPr/>
            </a:pPr>
            <a:r>
              <a:rPr lang="en-US" sz="2800" dirty="0"/>
              <a:t>A</a:t>
            </a:r>
            <a:r>
              <a:rPr lang="en-US" sz="2800" dirty="0" smtClean="0"/>
              <a:t>ccepted for enrollment in an eligible program.</a:t>
            </a:r>
          </a:p>
          <a:p>
            <a:pPr>
              <a:defRPr/>
            </a:pPr>
            <a:r>
              <a:rPr lang="en-US" sz="2800" dirty="0" smtClean="0"/>
              <a:t>Must be U.S. citizen or eligible non-citizen.</a:t>
            </a:r>
          </a:p>
        </p:txBody>
      </p:sp>
      <p:pic>
        <p:nvPicPr>
          <p:cNvPr id="12290" name="Picture 2"/>
          <p:cNvPicPr>
            <a:picLocks noGrp="1" noChangeAspect="1" noChangeArrowheads="1"/>
          </p:cNvPicPr>
          <p:nvPr>
            <p:ph sz="half" idx="2"/>
          </p:nvPr>
        </p:nvPicPr>
        <p:blipFill>
          <a:blip r:embed="rId2" cstate="print"/>
          <a:srcRect/>
          <a:stretch>
            <a:fillRect/>
          </a:stretch>
        </p:blipFill>
        <p:spPr bwMode="auto">
          <a:xfrm>
            <a:off x="3305583" y="4092548"/>
            <a:ext cx="2390742" cy="1796472"/>
          </a:xfrm>
          <a:prstGeom prst="rect">
            <a:avLst/>
          </a:prstGeom>
          <a:noFill/>
          <a:ln w="9525">
            <a:noFill/>
            <a:miter lim="800000"/>
            <a:headEnd/>
            <a:tailEnd/>
          </a:ln>
          <a:effectLst/>
        </p:spPr>
      </p:pic>
    </p:spTree>
    <p:extLst>
      <p:ext uri="{BB962C8B-B14F-4D97-AF65-F5344CB8AC3E}">
        <p14:creationId xmlns:p14="http://schemas.microsoft.com/office/powerpoint/2010/main" val="38238429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a:xfrm>
            <a:off x="228600" y="457200"/>
            <a:ext cx="8229600" cy="578498"/>
          </a:xfrm>
        </p:spPr>
        <p:txBody>
          <a:bodyPr/>
          <a:lstStyle/>
          <a:p>
            <a:pPr>
              <a:defRPr/>
            </a:pPr>
            <a:r>
              <a:rPr lang="en-US" b="1" dirty="0" smtClean="0"/>
              <a:t>General Eligibility Requirements -			Students</a:t>
            </a:r>
          </a:p>
        </p:txBody>
      </p:sp>
      <p:sp>
        <p:nvSpPr>
          <p:cNvPr id="273411" name="Rectangle 3"/>
          <p:cNvSpPr>
            <a:spLocks noGrp="1" noChangeArrowheads="1"/>
          </p:cNvSpPr>
          <p:nvPr>
            <p:ph type="body" sz="half" idx="3"/>
          </p:nvPr>
        </p:nvSpPr>
        <p:spPr>
          <a:xfrm>
            <a:off x="533400" y="1464905"/>
            <a:ext cx="7924800" cy="2737641"/>
          </a:xfrm>
        </p:spPr>
        <p:txBody>
          <a:bodyPr/>
          <a:lstStyle/>
          <a:p>
            <a:pPr>
              <a:lnSpc>
                <a:spcPct val="120000"/>
              </a:lnSpc>
              <a:defRPr/>
            </a:pPr>
            <a:r>
              <a:rPr lang="en-US" sz="2800" dirty="0" smtClean="0"/>
              <a:t>Must have valid Social Security Number (SSN)</a:t>
            </a:r>
          </a:p>
          <a:p>
            <a:pPr lvl="1">
              <a:lnSpc>
                <a:spcPct val="120000"/>
              </a:lnSpc>
              <a:defRPr/>
            </a:pPr>
            <a:r>
              <a:rPr lang="en-US" sz="2400" dirty="0" smtClean="0"/>
              <a:t>www.ssa.gov</a:t>
            </a:r>
          </a:p>
          <a:p>
            <a:pPr>
              <a:lnSpc>
                <a:spcPct val="90000"/>
              </a:lnSpc>
              <a:defRPr/>
            </a:pPr>
            <a:r>
              <a:rPr lang="en-US" sz="2800" dirty="0" smtClean="0"/>
              <a:t>Must be registered with Selective Service </a:t>
            </a:r>
            <a:br>
              <a:rPr lang="en-US" sz="2800" dirty="0" smtClean="0"/>
            </a:br>
            <a:r>
              <a:rPr lang="en-US" sz="2800" dirty="0" smtClean="0"/>
              <a:t>(if male and required)</a:t>
            </a:r>
          </a:p>
          <a:p>
            <a:pPr lvl="1">
              <a:lnSpc>
                <a:spcPct val="90000"/>
              </a:lnSpc>
              <a:defRPr/>
            </a:pPr>
            <a:r>
              <a:rPr lang="en-US" sz="2400" dirty="0" smtClean="0"/>
              <a:t>www.sss.gov</a:t>
            </a:r>
          </a:p>
          <a:p>
            <a:pPr>
              <a:lnSpc>
                <a:spcPct val="90000"/>
              </a:lnSpc>
              <a:defRPr/>
            </a:pPr>
            <a:endParaRPr lang="en-US" sz="2800" dirty="0" smtClean="0"/>
          </a:p>
          <a:p>
            <a:pPr>
              <a:lnSpc>
                <a:spcPct val="90000"/>
              </a:lnSpc>
              <a:defRPr/>
            </a:pPr>
            <a:endParaRPr lang="en-US" sz="2000" dirty="0" smtClean="0"/>
          </a:p>
        </p:txBody>
      </p:sp>
      <p:pic>
        <p:nvPicPr>
          <p:cNvPr id="19461" name="Picture 5" descr="sssanperplnseal"/>
          <p:cNvPicPr>
            <a:picLocks noGrp="1" noChangeAspect="1" noChangeArrowheads="1"/>
          </p:cNvPicPr>
          <p:nvPr>
            <p:ph sz="quarter" idx="1"/>
          </p:nvPr>
        </p:nvPicPr>
        <p:blipFill>
          <a:blip r:embed="rId2" cstate="print"/>
          <a:srcRect/>
          <a:stretch>
            <a:fillRect/>
          </a:stretch>
        </p:blipFill>
        <p:spPr>
          <a:xfrm>
            <a:off x="4191000" y="4129999"/>
            <a:ext cx="1676400" cy="1600200"/>
          </a:xfrm>
          <a:noFill/>
        </p:spPr>
      </p:pic>
      <p:pic>
        <p:nvPicPr>
          <p:cNvPr id="13314" name="Picture 2"/>
          <p:cNvPicPr>
            <a:picLocks noGrp="1" noChangeAspect="1" noChangeArrowheads="1"/>
          </p:cNvPicPr>
          <p:nvPr>
            <p:ph sz="quarter" idx="2"/>
          </p:nvPr>
        </p:nvPicPr>
        <p:blipFill>
          <a:blip r:embed="rId3" cstate="print"/>
          <a:srcRect/>
          <a:stretch>
            <a:fillRect/>
          </a:stretch>
        </p:blipFill>
        <p:spPr bwMode="auto">
          <a:xfrm>
            <a:off x="6908470" y="3756892"/>
            <a:ext cx="1321445" cy="1981200"/>
          </a:xfrm>
          <a:prstGeom prst="rect">
            <a:avLst/>
          </a:prstGeom>
          <a:noFill/>
          <a:ln w="9525">
            <a:noFill/>
            <a:miter lim="800000"/>
            <a:headEnd/>
            <a:tailEnd/>
          </a:ln>
          <a:effectLst/>
        </p:spPr>
      </p:pic>
    </p:spTree>
    <p:extLst>
      <p:ext uri="{BB962C8B-B14F-4D97-AF65-F5344CB8AC3E}">
        <p14:creationId xmlns:p14="http://schemas.microsoft.com/office/powerpoint/2010/main" val="11418634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228600" y="1371600"/>
            <a:ext cx="4697963" cy="4525963"/>
          </a:xfrm>
        </p:spPr>
        <p:txBody>
          <a:bodyPr/>
          <a:lstStyle/>
          <a:p>
            <a:r>
              <a:rPr lang="en-US" b="1" dirty="0"/>
              <a:t>Student demographic information</a:t>
            </a:r>
          </a:p>
          <a:p>
            <a:pPr lvl="1"/>
            <a:r>
              <a:rPr lang="en-US" dirty="0"/>
              <a:t>SSN</a:t>
            </a:r>
          </a:p>
          <a:p>
            <a:pPr lvl="1"/>
            <a:r>
              <a:rPr lang="en-US" dirty="0"/>
              <a:t>Citizenship status</a:t>
            </a:r>
          </a:p>
          <a:p>
            <a:pPr lvl="1"/>
            <a:r>
              <a:rPr lang="en-US" dirty="0"/>
              <a:t>Marital status</a:t>
            </a:r>
          </a:p>
          <a:p>
            <a:pPr lvl="1"/>
            <a:r>
              <a:rPr lang="en-US" dirty="0"/>
              <a:t>State of legal residence</a:t>
            </a:r>
          </a:p>
          <a:p>
            <a:pPr lvl="1"/>
            <a:r>
              <a:rPr lang="en-US" dirty="0"/>
              <a:t>Drug conviction status</a:t>
            </a:r>
          </a:p>
          <a:p>
            <a:pPr lvl="1"/>
            <a:r>
              <a:rPr lang="en-US" dirty="0"/>
              <a:t>Selective Service registration</a:t>
            </a:r>
          </a:p>
          <a:p>
            <a:pPr lvl="1"/>
            <a:r>
              <a:rPr lang="en-US" dirty="0"/>
              <a:t>Level of parents’ school completion</a:t>
            </a:r>
          </a:p>
          <a:p>
            <a:endParaRPr lang="en-US" dirty="0"/>
          </a:p>
        </p:txBody>
      </p:sp>
      <p:sp>
        <p:nvSpPr>
          <p:cNvPr id="2" name="Title 1"/>
          <p:cNvSpPr>
            <a:spLocks noGrp="1"/>
          </p:cNvSpPr>
          <p:nvPr>
            <p:ph type="title"/>
          </p:nvPr>
        </p:nvSpPr>
        <p:spPr/>
        <p:txBody>
          <a:bodyPr/>
          <a:lstStyle/>
          <a:p>
            <a:pPr>
              <a:defRPr/>
            </a:pPr>
            <a:r>
              <a:rPr lang="en-US" b="1" dirty="0" smtClean="0"/>
              <a:t>Completing the FAFSA</a:t>
            </a:r>
            <a:endParaRPr lang="en-US" b="1" dirty="0"/>
          </a:p>
        </p:txBody>
      </p:sp>
      <p:pic>
        <p:nvPicPr>
          <p:cNvPr id="4" name="Picture 3"/>
          <p:cNvPicPr>
            <a:picLocks noChangeAspect="1"/>
          </p:cNvPicPr>
          <p:nvPr/>
        </p:nvPicPr>
        <p:blipFill>
          <a:blip r:embed="rId2"/>
          <a:stretch>
            <a:fillRect/>
          </a:stretch>
        </p:blipFill>
        <p:spPr>
          <a:xfrm>
            <a:off x="5318449" y="2102806"/>
            <a:ext cx="3447899" cy="2244965"/>
          </a:xfrm>
          <a:prstGeom prst="rect">
            <a:avLst/>
          </a:prstGeom>
        </p:spPr>
      </p:pic>
    </p:spTree>
    <p:extLst>
      <p:ext uri="{BB962C8B-B14F-4D97-AF65-F5344CB8AC3E}">
        <p14:creationId xmlns:p14="http://schemas.microsoft.com/office/powerpoint/2010/main" val="2549283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295400"/>
            <a:ext cx="6102220" cy="4525963"/>
          </a:xfrm>
        </p:spPr>
        <p:txBody>
          <a:bodyPr/>
          <a:lstStyle/>
          <a:p>
            <a:r>
              <a:rPr lang="en-US" b="1" dirty="0"/>
              <a:t>Student dependency status</a:t>
            </a:r>
          </a:p>
          <a:p>
            <a:pPr lvl="1"/>
            <a:r>
              <a:rPr lang="en-US" dirty="0"/>
              <a:t>Born before January 1, </a:t>
            </a:r>
            <a:r>
              <a:rPr lang="en-US" dirty="0" smtClean="0"/>
              <a:t>1997</a:t>
            </a:r>
            <a:endParaRPr lang="en-US" dirty="0"/>
          </a:p>
          <a:p>
            <a:pPr lvl="1"/>
            <a:r>
              <a:rPr lang="en-US" dirty="0"/>
              <a:t>Married </a:t>
            </a:r>
          </a:p>
          <a:p>
            <a:pPr lvl="1"/>
            <a:r>
              <a:rPr lang="en-US" dirty="0"/>
              <a:t>Serving on active duty in the U.S. Armed Forces</a:t>
            </a:r>
          </a:p>
          <a:p>
            <a:pPr lvl="1"/>
            <a:r>
              <a:rPr lang="en-US" dirty="0"/>
              <a:t>Veteran of the U.S. Armed Forces</a:t>
            </a:r>
          </a:p>
          <a:p>
            <a:pPr lvl="1"/>
            <a:r>
              <a:rPr lang="en-US" dirty="0"/>
              <a:t>Since turning age 13</a:t>
            </a:r>
          </a:p>
          <a:p>
            <a:pPr lvl="2"/>
            <a:r>
              <a:rPr lang="en-US" dirty="0"/>
              <a:t>Both parents were deceased</a:t>
            </a:r>
          </a:p>
          <a:p>
            <a:pPr lvl="2"/>
            <a:r>
              <a:rPr lang="en-US" dirty="0"/>
              <a:t>In foster care </a:t>
            </a:r>
          </a:p>
          <a:p>
            <a:pPr lvl="2"/>
            <a:r>
              <a:rPr lang="en-US" dirty="0"/>
              <a:t>Dependent or ward of the court</a:t>
            </a:r>
          </a:p>
          <a:p>
            <a:pPr lvl="1"/>
            <a:r>
              <a:rPr lang="en-US" dirty="0"/>
              <a:t>Emancipated minor</a:t>
            </a:r>
          </a:p>
          <a:p>
            <a:pPr lvl="1"/>
            <a:r>
              <a:rPr lang="en-US" dirty="0"/>
              <a:t>In legal guardianship</a:t>
            </a:r>
          </a:p>
          <a:p>
            <a:endParaRPr lang="en-US" dirty="0"/>
          </a:p>
        </p:txBody>
      </p:sp>
      <p:sp>
        <p:nvSpPr>
          <p:cNvPr id="3" name="Title 2"/>
          <p:cNvSpPr>
            <a:spLocks noGrp="1"/>
          </p:cNvSpPr>
          <p:nvPr>
            <p:ph type="title"/>
          </p:nvPr>
        </p:nvSpPr>
        <p:spPr/>
        <p:txBody>
          <a:bodyPr/>
          <a:lstStyle/>
          <a:p>
            <a:r>
              <a:rPr lang="en-US" dirty="0" smtClean="0"/>
              <a:t>Completing the FAFSA</a:t>
            </a:r>
            <a:endParaRPr lang="en-US" dirty="0"/>
          </a:p>
        </p:txBody>
      </p:sp>
      <p:pic>
        <p:nvPicPr>
          <p:cNvPr id="5" name="Picture 4"/>
          <p:cNvPicPr>
            <a:picLocks noChangeAspect="1"/>
          </p:cNvPicPr>
          <p:nvPr/>
        </p:nvPicPr>
        <p:blipFill>
          <a:blip r:embed="rId2"/>
          <a:stretch>
            <a:fillRect/>
          </a:stretch>
        </p:blipFill>
        <p:spPr>
          <a:xfrm>
            <a:off x="5792666" y="3751364"/>
            <a:ext cx="3351334" cy="2234223"/>
          </a:xfrm>
          <a:prstGeom prst="rect">
            <a:avLst/>
          </a:prstGeom>
        </p:spPr>
      </p:pic>
    </p:spTree>
    <p:extLst>
      <p:ext uri="{BB962C8B-B14F-4D97-AF65-F5344CB8AC3E}">
        <p14:creationId xmlns:p14="http://schemas.microsoft.com/office/powerpoint/2010/main" val="10972303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a:t>Terms &amp; tools</a:t>
            </a:r>
          </a:p>
          <a:p>
            <a:r>
              <a:rPr lang="en-US" sz="2400" dirty="0" smtClean="0"/>
              <a:t>Completing the 2020-21 </a:t>
            </a:r>
            <a:r>
              <a:rPr lang="en-US" sz="2400" dirty="0"/>
              <a:t>Free Application for Federal Student Aid (FAFSA</a:t>
            </a:r>
            <a:r>
              <a:rPr lang="en-US" sz="2400" dirty="0" smtClean="0"/>
              <a:t>)</a:t>
            </a:r>
            <a:endParaRPr lang="en-US" sz="2400" dirty="0"/>
          </a:p>
          <a:p>
            <a:r>
              <a:rPr lang="en-US" sz="2400" dirty="0"/>
              <a:t>Types &amp; sources of aid</a:t>
            </a:r>
          </a:p>
          <a:p>
            <a:r>
              <a:rPr lang="en-US" sz="2400" dirty="0"/>
              <a:t>Aid programs</a:t>
            </a:r>
          </a:p>
          <a:p>
            <a:r>
              <a:rPr lang="en-US" sz="2400" dirty="0"/>
              <a:t>Tips</a:t>
            </a:r>
          </a:p>
          <a:p>
            <a:endParaRPr lang="en-US" dirty="0"/>
          </a:p>
        </p:txBody>
      </p:sp>
      <p:sp>
        <p:nvSpPr>
          <p:cNvPr id="3" name="Title 2"/>
          <p:cNvSpPr>
            <a:spLocks noGrp="1"/>
          </p:cNvSpPr>
          <p:nvPr>
            <p:ph type="title"/>
          </p:nvPr>
        </p:nvSpPr>
        <p:spPr/>
        <p:txBody>
          <a:bodyPr/>
          <a:lstStyle/>
          <a:p>
            <a:r>
              <a:rPr lang="en-US" dirty="0" smtClean="0"/>
              <a:t>Topics We’ll Cover</a:t>
            </a:r>
            <a:endParaRPr lang="en-US" dirty="0"/>
          </a:p>
        </p:txBody>
      </p:sp>
      <p:pic>
        <p:nvPicPr>
          <p:cNvPr id="4" name="Picture 3"/>
          <p:cNvPicPr>
            <a:picLocks noChangeAspect="1"/>
          </p:cNvPicPr>
          <p:nvPr/>
        </p:nvPicPr>
        <p:blipFill>
          <a:blip r:embed="rId2"/>
          <a:stretch>
            <a:fillRect/>
          </a:stretch>
        </p:blipFill>
        <p:spPr>
          <a:xfrm>
            <a:off x="5563452" y="2883159"/>
            <a:ext cx="2894748" cy="2894748"/>
          </a:xfrm>
          <a:prstGeom prst="rect">
            <a:avLst/>
          </a:prstGeom>
        </p:spPr>
      </p:pic>
    </p:spTree>
    <p:extLst>
      <p:ext uri="{BB962C8B-B14F-4D97-AF65-F5344CB8AC3E}">
        <p14:creationId xmlns:p14="http://schemas.microsoft.com/office/powerpoint/2010/main" val="28950279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200" b="1" dirty="0"/>
              <a:t>Student dependency status</a:t>
            </a:r>
          </a:p>
          <a:p>
            <a:pPr lvl="1"/>
            <a:r>
              <a:rPr lang="en-US" dirty="0"/>
              <a:t>Working on a master’s or doctorate program</a:t>
            </a:r>
          </a:p>
          <a:p>
            <a:pPr lvl="1"/>
            <a:r>
              <a:rPr lang="en-US" dirty="0"/>
              <a:t>Having children who receive more than half of their support from you</a:t>
            </a:r>
          </a:p>
          <a:p>
            <a:pPr lvl="1"/>
            <a:r>
              <a:rPr lang="en-US" dirty="0"/>
              <a:t>Having dependents other than children who live with you and receive more than half of their support from you</a:t>
            </a:r>
          </a:p>
          <a:p>
            <a:pPr lvl="1"/>
            <a:r>
              <a:rPr lang="en-US" dirty="0"/>
              <a:t>Homeless or at the risk of being homeless</a:t>
            </a:r>
          </a:p>
          <a:p>
            <a:pPr lvl="1"/>
            <a:endParaRPr lang="en-US" b="1" dirty="0"/>
          </a:p>
          <a:p>
            <a:pPr marL="457200" lvl="1" indent="0">
              <a:buNone/>
            </a:pPr>
            <a:r>
              <a:rPr lang="en-US" sz="2400" b="1" dirty="0"/>
              <a:t>If none of these items apply to the student, they are dependent and will need to provide parent information.</a:t>
            </a:r>
          </a:p>
          <a:p>
            <a:endParaRPr lang="en-US" dirty="0"/>
          </a:p>
        </p:txBody>
      </p:sp>
      <p:sp>
        <p:nvSpPr>
          <p:cNvPr id="3" name="Title 2"/>
          <p:cNvSpPr>
            <a:spLocks noGrp="1"/>
          </p:cNvSpPr>
          <p:nvPr>
            <p:ph type="title"/>
          </p:nvPr>
        </p:nvSpPr>
        <p:spPr/>
        <p:txBody>
          <a:bodyPr/>
          <a:lstStyle/>
          <a:p>
            <a:r>
              <a:rPr lang="en-US" dirty="0" smtClean="0"/>
              <a:t>Completing the FAFSA</a:t>
            </a:r>
            <a:endParaRPr lang="en-US" dirty="0"/>
          </a:p>
        </p:txBody>
      </p:sp>
    </p:spTree>
    <p:extLst>
      <p:ext uri="{BB962C8B-B14F-4D97-AF65-F5344CB8AC3E}">
        <p14:creationId xmlns:p14="http://schemas.microsoft.com/office/powerpoint/2010/main" val="8964224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5710335" cy="4309799"/>
          </a:xfrm>
        </p:spPr>
        <p:txBody>
          <a:bodyPr/>
          <a:lstStyle/>
          <a:p>
            <a:r>
              <a:rPr lang="en-US" sz="2400" b="1" dirty="0"/>
              <a:t>Parent(s) Information</a:t>
            </a:r>
          </a:p>
          <a:p>
            <a:pPr lvl="1"/>
            <a:r>
              <a:rPr lang="en-US" dirty="0"/>
              <a:t>Marital </a:t>
            </a:r>
            <a:r>
              <a:rPr lang="en-US" dirty="0" smtClean="0"/>
              <a:t>Status (as of the day the FAFSA is completed)</a:t>
            </a:r>
          </a:p>
          <a:p>
            <a:pPr lvl="2"/>
            <a:r>
              <a:rPr lang="en-US" dirty="0" smtClean="0"/>
              <a:t>Never married</a:t>
            </a:r>
          </a:p>
          <a:p>
            <a:pPr lvl="2"/>
            <a:r>
              <a:rPr lang="en-US" dirty="0" smtClean="0"/>
              <a:t>Unmarried, both legal parents living together</a:t>
            </a:r>
          </a:p>
          <a:p>
            <a:pPr lvl="2"/>
            <a:r>
              <a:rPr lang="en-US" dirty="0" smtClean="0"/>
              <a:t>Married or remarried</a:t>
            </a:r>
          </a:p>
          <a:p>
            <a:pPr lvl="2"/>
            <a:r>
              <a:rPr lang="en-US" dirty="0" smtClean="0"/>
              <a:t>Divorced or separated</a:t>
            </a:r>
          </a:p>
          <a:p>
            <a:pPr lvl="2"/>
            <a:r>
              <a:rPr lang="en-US" dirty="0" smtClean="0"/>
              <a:t>Widowed </a:t>
            </a:r>
            <a:endParaRPr lang="en-US" dirty="0"/>
          </a:p>
          <a:p>
            <a:pPr lvl="1"/>
            <a:r>
              <a:rPr lang="en-US" dirty="0"/>
              <a:t>Household size/# in college</a:t>
            </a:r>
          </a:p>
          <a:p>
            <a:pPr lvl="1"/>
            <a:r>
              <a:rPr lang="en-US" dirty="0"/>
              <a:t>SSN/Name/Date of Birth</a:t>
            </a:r>
          </a:p>
          <a:p>
            <a:pPr lvl="1"/>
            <a:r>
              <a:rPr lang="en-US" dirty="0"/>
              <a:t>State of legal residence</a:t>
            </a:r>
          </a:p>
          <a:p>
            <a:endParaRPr lang="en-US" dirty="0"/>
          </a:p>
        </p:txBody>
      </p:sp>
      <p:sp>
        <p:nvSpPr>
          <p:cNvPr id="3" name="Title 2"/>
          <p:cNvSpPr>
            <a:spLocks noGrp="1"/>
          </p:cNvSpPr>
          <p:nvPr>
            <p:ph type="title"/>
          </p:nvPr>
        </p:nvSpPr>
        <p:spPr/>
        <p:txBody>
          <a:bodyPr/>
          <a:lstStyle/>
          <a:p>
            <a:r>
              <a:rPr lang="en-US" dirty="0" smtClean="0"/>
              <a:t>Completing the FAFSA</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2870" y="1560643"/>
            <a:ext cx="2687975" cy="3291276"/>
          </a:xfrm>
          <a:prstGeom prst="rect">
            <a:avLst/>
          </a:prstGeom>
        </p:spPr>
      </p:pic>
    </p:spTree>
    <p:extLst>
      <p:ext uri="{BB962C8B-B14F-4D97-AF65-F5344CB8AC3E}">
        <p14:creationId xmlns:p14="http://schemas.microsoft.com/office/powerpoint/2010/main" val="482385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1107996"/>
          </a:xfrm>
        </p:spPr>
        <p:txBody>
          <a:bodyPr/>
          <a:lstStyle/>
          <a:p>
            <a:pPr>
              <a:defRPr/>
            </a:pPr>
            <a:r>
              <a:rPr lang="en-US" b="1" dirty="0" smtClean="0"/>
              <a:t>IRS Data Retrieval Tool</a:t>
            </a:r>
            <a:endParaRPr lang="en-US" b="1" dirty="0"/>
          </a:p>
        </p:txBody>
      </p:sp>
      <p:sp>
        <p:nvSpPr>
          <p:cNvPr id="3" name="Content Placeholder 2"/>
          <p:cNvSpPr>
            <a:spLocks noGrp="1"/>
          </p:cNvSpPr>
          <p:nvPr>
            <p:ph idx="1"/>
          </p:nvPr>
        </p:nvSpPr>
        <p:spPr/>
        <p:txBody>
          <a:bodyPr/>
          <a:lstStyle/>
          <a:p>
            <a:pPr>
              <a:defRPr/>
            </a:pPr>
            <a:r>
              <a:rPr lang="en-US" sz="2400" dirty="0" smtClean="0"/>
              <a:t>Applicants may submit a real-time request for IRS tax data.</a:t>
            </a:r>
          </a:p>
          <a:p>
            <a:pPr>
              <a:defRPr/>
            </a:pPr>
            <a:r>
              <a:rPr lang="en-US" sz="2400" dirty="0" smtClean="0"/>
              <a:t>The IRS will authenticate the taxpayer’s identity.</a:t>
            </a:r>
          </a:p>
          <a:p>
            <a:pPr>
              <a:defRPr/>
            </a:pPr>
            <a:r>
              <a:rPr lang="en-US" sz="2400" dirty="0" smtClean="0"/>
              <a:t>If a match is found, the IRS will send the results in real-time.</a:t>
            </a:r>
          </a:p>
          <a:p>
            <a:pPr>
              <a:defRPr/>
            </a:pPr>
            <a:r>
              <a:rPr lang="en-US" sz="2400" dirty="0" smtClean="0"/>
              <a:t>Applicants may choose whether or not to transfer the data.</a:t>
            </a:r>
          </a:p>
          <a:p>
            <a:pPr>
              <a:defRPr/>
            </a:pPr>
            <a:endParaRPr lang="en-US" sz="2400" dirty="0"/>
          </a:p>
        </p:txBody>
      </p:sp>
      <p:pic>
        <p:nvPicPr>
          <p:cNvPr id="14338" name="Picture 2"/>
          <p:cNvPicPr>
            <a:picLocks noChangeAspect="1" noChangeArrowheads="1"/>
          </p:cNvPicPr>
          <p:nvPr/>
        </p:nvPicPr>
        <p:blipFill>
          <a:blip r:embed="rId2" cstate="print"/>
          <a:srcRect/>
          <a:stretch>
            <a:fillRect/>
          </a:stretch>
        </p:blipFill>
        <p:spPr bwMode="auto">
          <a:xfrm>
            <a:off x="5029200" y="4051959"/>
            <a:ext cx="3276600" cy="2340428"/>
          </a:xfrm>
          <a:prstGeom prst="rect">
            <a:avLst/>
          </a:prstGeom>
          <a:noFill/>
          <a:ln w="9525">
            <a:noFill/>
            <a:miter lim="800000"/>
            <a:headEnd/>
            <a:tailEnd/>
          </a:ln>
          <a:effectLst/>
        </p:spPr>
      </p:pic>
      <p:pic>
        <p:nvPicPr>
          <p:cNvPr id="6" name="Picture 5" descr="irslogo.gif"/>
          <p:cNvPicPr>
            <a:picLocks noChangeAspect="1"/>
          </p:cNvPicPr>
          <p:nvPr/>
        </p:nvPicPr>
        <p:blipFill>
          <a:blip r:embed="rId3" cstate="print"/>
          <a:stretch>
            <a:fillRect/>
          </a:stretch>
        </p:blipFill>
        <p:spPr>
          <a:xfrm>
            <a:off x="990600" y="4699659"/>
            <a:ext cx="3371850" cy="685800"/>
          </a:xfrm>
          <a:prstGeom prst="rect">
            <a:avLst/>
          </a:prstGeom>
        </p:spPr>
      </p:pic>
    </p:spTree>
    <p:extLst>
      <p:ext uri="{BB962C8B-B14F-4D97-AF65-F5344CB8AC3E}">
        <p14:creationId xmlns:p14="http://schemas.microsoft.com/office/powerpoint/2010/main" val="2795203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1"/>
            <a:ext cx="8229600" cy="3079102"/>
          </a:xfrm>
        </p:spPr>
        <p:txBody>
          <a:bodyPr/>
          <a:lstStyle/>
          <a:p>
            <a:r>
              <a:rPr lang="en-US" sz="3200" b="1" dirty="0"/>
              <a:t>Tips</a:t>
            </a:r>
          </a:p>
          <a:p>
            <a:pPr lvl="1"/>
            <a:r>
              <a:rPr lang="en-US" sz="2200" dirty="0"/>
              <a:t>Schools and state agencies can view the data</a:t>
            </a:r>
          </a:p>
          <a:p>
            <a:pPr lvl="1"/>
            <a:r>
              <a:rPr lang="en-US" sz="2200" dirty="0"/>
              <a:t>Screening question for IRA/pension rollovers</a:t>
            </a:r>
          </a:p>
          <a:p>
            <a:pPr lvl="1"/>
            <a:r>
              <a:rPr lang="en-US" sz="2200" dirty="0"/>
              <a:t>Joint filers manually enter income earned from work</a:t>
            </a:r>
          </a:p>
          <a:p>
            <a:pPr lvl="1"/>
            <a:r>
              <a:rPr lang="en-US" sz="2200" dirty="0"/>
              <a:t>Do not change the IRS data</a:t>
            </a:r>
          </a:p>
          <a:p>
            <a:pPr lvl="1"/>
            <a:r>
              <a:rPr lang="en-US" sz="2200" dirty="0"/>
              <a:t>Do </a:t>
            </a:r>
            <a:r>
              <a:rPr lang="en-US" sz="2200" b="1" dirty="0"/>
              <a:t>NOT</a:t>
            </a:r>
            <a:r>
              <a:rPr lang="en-US" sz="2200" dirty="0"/>
              <a:t> update the FAFSA to </a:t>
            </a:r>
            <a:r>
              <a:rPr lang="en-US" sz="2200" dirty="0" smtClean="0"/>
              <a:t>2019 </a:t>
            </a:r>
            <a:r>
              <a:rPr lang="en-US" sz="2200" dirty="0"/>
              <a:t>income!</a:t>
            </a:r>
          </a:p>
          <a:p>
            <a:endParaRPr lang="en-US" dirty="0"/>
          </a:p>
          <a:p>
            <a:endParaRPr lang="en-US" dirty="0"/>
          </a:p>
        </p:txBody>
      </p:sp>
      <p:sp>
        <p:nvSpPr>
          <p:cNvPr id="3" name="Title 2"/>
          <p:cNvSpPr>
            <a:spLocks noGrp="1"/>
          </p:cNvSpPr>
          <p:nvPr>
            <p:ph type="title"/>
          </p:nvPr>
        </p:nvSpPr>
        <p:spPr/>
        <p:txBody>
          <a:bodyPr/>
          <a:lstStyle/>
          <a:p>
            <a:r>
              <a:rPr lang="en-US" dirty="0" smtClean="0"/>
              <a:t>IRS Data Retrieval Tool</a:t>
            </a:r>
            <a:endParaRPr lang="en-US" dirty="0"/>
          </a:p>
        </p:txBody>
      </p:sp>
      <p:pic>
        <p:nvPicPr>
          <p:cNvPr id="4" name="Picture 3"/>
          <p:cNvPicPr>
            <a:picLocks noChangeAspect="1"/>
          </p:cNvPicPr>
          <p:nvPr/>
        </p:nvPicPr>
        <p:blipFill>
          <a:blip r:embed="rId2"/>
          <a:stretch>
            <a:fillRect/>
          </a:stretch>
        </p:blipFill>
        <p:spPr>
          <a:xfrm>
            <a:off x="1205416" y="4374436"/>
            <a:ext cx="6602540" cy="1524132"/>
          </a:xfrm>
          <a:prstGeom prst="rect">
            <a:avLst/>
          </a:prstGeom>
        </p:spPr>
      </p:pic>
    </p:spTree>
    <p:extLst>
      <p:ext uri="{BB962C8B-B14F-4D97-AF65-F5344CB8AC3E}">
        <p14:creationId xmlns:p14="http://schemas.microsoft.com/office/powerpoint/2010/main" val="9574072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82352"/>
            <a:ext cx="8229600" cy="2939142"/>
          </a:xfrm>
        </p:spPr>
        <p:txBody>
          <a:bodyPr/>
          <a:lstStyle/>
          <a:p>
            <a:r>
              <a:rPr lang="en-US" sz="2400" dirty="0"/>
              <a:t>Asset questions</a:t>
            </a:r>
          </a:p>
          <a:p>
            <a:pPr lvl="1"/>
            <a:r>
              <a:rPr lang="en-US" dirty="0"/>
              <a:t>As of the day the FAFSA is completed</a:t>
            </a:r>
          </a:p>
          <a:p>
            <a:pPr lvl="2"/>
            <a:r>
              <a:rPr lang="en-US" dirty="0"/>
              <a:t>Cash, savings and checking accounts</a:t>
            </a:r>
          </a:p>
          <a:p>
            <a:pPr lvl="2"/>
            <a:r>
              <a:rPr lang="en-US" dirty="0"/>
              <a:t>Investment net worth</a:t>
            </a:r>
          </a:p>
          <a:p>
            <a:pPr lvl="2"/>
            <a:r>
              <a:rPr lang="en-US" dirty="0"/>
              <a:t>Business/Investment Farm</a:t>
            </a:r>
          </a:p>
          <a:p>
            <a:r>
              <a:rPr lang="en-US" sz="2400" dirty="0"/>
              <a:t>List colleges to receive the information (up to 10)</a:t>
            </a:r>
          </a:p>
          <a:p>
            <a:r>
              <a:rPr lang="en-US" sz="2400" dirty="0"/>
              <a:t>Enter the FSA ID for student and parent</a:t>
            </a:r>
          </a:p>
          <a:p>
            <a:endParaRPr lang="en-US" dirty="0"/>
          </a:p>
        </p:txBody>
      </p:sp>
      <p:sp>
        <p:nvSpPr>
          <p:cNvPr id="3" name="Title 2"/>
          <p:cNvSpPr>
            <a:spLocks noGrp="1"/>
          </p:cNvSpPr>
          <p:nvPr>
            <p:ph type="title"/>
          </p:nvPr>
        </p:nvSpPr>
        <p:spPr>
          <a:xfrm>
            <a:off x="228600" y="152400"/>
            <a:ext cx="8229600" cy="1051249"/>
          </a:xfrm>
        </p:spPr>
        <p:txBody>
          <a:bodyPr/>
          <a:lstStyle/>
          <a:p>
            <a:r>
              <a:rPr lang="en-US" dirty="0" smtClean="0"/>
              <a:t>Completing the FAFSA</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890" y="4153844"/>
            <a:ext cx="2200632" cy="1463186"/>
          </a:xfrm>
          <a:prstGeom prst="rect">
            <a:avLst/>
          </a:prstGeom>
        </p:spPr>
      </p:pic>
      <p:pic>
        <p:nvPicPr>
          <p:cNvPr id="6" name="Picture 5"/>
          <p:cNvPicPr>
            <a:picLocks noChangeAspect="1"/>
          </p:cNvPicPr>
          <p:nvPr/>
        </p:nvPicPr>
        <p:blipFill>
          <a:blip r:embed="rId3"/>
          <a:stretch>
            <a:fillRect/>
          </a:stretch>
        </p:blipFill>
        <p:spPr>
          <a:xfrm>
            <a:off x="3266925" y="4086808"/>
            <a:ext cx="2152950" cy="1400370"/>
          </a:xfrm>
          <a:prstGeom prst="rect">
            <a:avLst/>
          </a:prstGeom>
        </p:spPr>
      </p:pic>
      <p:pic>
        <p:nvPicPr>
          <p:cNvPr id="7" name="Picture 6"/>
          <p:cNvPicPr>
            <a:picLocks noChangeAspect="1"/>
          </p:cNvPicPr>
          <p:nvPr/>
        </p:nvPicPr>
        <p:blipFill>
          <a:blip r:embed="rId4"/>
          <a:stretch>
            <a:fillRect/>
          </a:stretch>
        </p:blipFill>
        <p:spPr>
          <a:xfrm>
            <a:off x="5943430" y="4021494"/>
            <a:ext cx="2514770" cy="1696592"/>
          </a:xfrm>
          <a:prstGeom prst="rect">
            <a:avLst/>
          </a:prstGeom>
        </p:spPr>
      </p:pic>
    </p:spTree>
    <p:extLst>
      <p:ext uri="{BB962C8B-B14F-4D97-AF65-F5344CB8AC3E}">
        <p14:creationId xmlns:p14="http://schemas.microsoft.com/office/powerpoint/2010/main" val="35621099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FAFSA Confirmation Page</a:t>
            </a:r>
            <a:endParaRPr lang="en-US" dirty="0"/>
          </a:p>
        </p:txBody>
      </p:sp>
      <p:pic>
        <p:nvPicPr>
          <p:cNvPr id="3" name="Picture 2"/>
          <p:cNvPicPr>
            <a:picLocks noChangeAspect="1"/>
          </p:cNvPicPr>
          <p:nvPr/>
        </p:nvPicPr>
        <p:blipFill>
          <a:blip r:embed="rId2"/>
          <a:stretch>
            <a:fillRect/>
          </a:stretch>
        </p:blipFill>
        <p:spPr>
          <a:xfrm>
            <a:off x="2349815" y="1069643"/>
            <a:ext cx="4444369" cy="4718713"/>
          </a:xfrm>
          <a:prstGeom prst="rect">
            <a:avLst/>
          </a:prstGeom>
        </p:spPr>
      </p:pic>
    </p:spTree>
    <p:extLst>
      <p:ext uri="{BB962C8B-B14F-4D97-AF65-F5344CB8AC3E}">
        <p14:creationId xmlns:p14="http://schemas.microsoft.com/office/powerpoint/2010/main" val="9939199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01616" y="1017037"/>
            <a:ext cx="5290456" cy="4880527"/>
          </a:xfrm>
        </p:spPr>
        <p:txBody>
          <a:bodyPr/>
          <a:lstStyle/>
          <a:p>
            <a:pPr>
              <a:lnSpc>
                <a:spcPct val="90000"/>
              </a:lnSpc>
              <a:defRPr/>
            </a:pPr>
            <a:r>
              <a:rPr lang="en-US" sz="2400" dirty="0"/>
              <a:t>File Free Application for Federal Student Aid (FAFSA)</a:t>
            </a:r>
          </a:p>
          <a:p>
            <a:pPr lvl="1">
              <a:lnSpc>
                <a:spcPct val="90000"/>
              </a:lnSpc>
              <a:defRPr/>
            </a:pPr>
            <a:r>
              <a:rPr lang="en-US" sz="2400" dirty="0"/>
              <a:t>Use the DRT</a:t>
            </a:r>
          </a:p>
          <a:p>
            <a:pPr>
              <a:lnSpc>
                <a:spcPct val="90000"/>
              </a:lnSpc>
              <a:defRPr/>
            </a:pPr>
            <a:r>
              <a:rPr lang="en-US" sz="2400" dirty="0"/>
              <a:t>Receive Student Aid Report (SAR</a:t>
            </a:r>
            <a:r>
              <a:rPr lang="en-US" sz="2400" dirty="0" smtClean="0"/>
              <a:t>)</a:t>
            </a:r>
          </a:p>
          <a:p>
            <a:pPr>
              <a:lnSpc>
                <a:spcPct val="90000"/>
              </a:lnSpc>
              <a:defRPr/>
            </a:pPr>
            <a:r>
              <a:rPr lang="en-US" sz="2400" dirty="0" smtClean="0"/>
              <a:t>Complete any institution specific applications</a:t>
            </a:r>
            <a:endParaRPr lang="en-US" sz="2400" dirty="0"/>
          </a:p>
          <a:p>
            <a:pPr>
              <a:lnSpc>
                <a:spcPct val="90000"/>
              </a:lnSpc>
              <a:defRPr/>
            </a:pPr>
            <a:r>
              <a:rPr lang="en-US" sz="2400" dirty="0"/>
              <a:t>Receive/Return Financial Aid Award </a:t>
            </a:r>
            <a:r>
              <a:rPr lang="en-US" sz="2400" dirty="0" smtClean="0"/>
              <a:t>Letter</a:t>
            </a:r>
            <a:endParaRPr lang="en-US" sz="2400" dirty="0"/>
          </a:p>
          <a:p>
            <a:pPr>
              <a:lnSpc>
                <a:spcPct val="90000"/>
              </a:lnSpc>
              <a:defRPr/>
            </a:pPr>
            <a:r>
              <a:rPr lang="en-US" sz="2400" dirty="0"/>
              <a:t>Provide Additional Documentation</a:t>
            </a:r>
          </a:p>
          <a:p>
            <a:pPr>
              <a:lnSpc>
                <a:spcPct val="90000"/>
              </a:lnSpc>
              <a:defRPr/>
            </a:pPr>
            <a:r>
              <a:rPr lang="en-US" sz="2400" dirty="0"/>
              <a:t>Process Student Loans</a:t>
            </a:r>
          </a:p>
          <a:p>
            <a:pPr marL="0" indent="0">
              <a:lnSpc>
                <a:spcPct val="90000"/>
              </a:lnSpc>
              <a:buNone/>
              <a:defRPr/>
            </a:pPr>
            <a:endParaRPr lang="en-US" sz="2400" dirty="0"/>
          </a:p>
          <a:p>
            <a:endParaRPr lang="en-US" dirty="0"/>
          </a:p>
        </p:txBody>
      </p:sp>
      <p:sp>
        <p:nvSpPr>
          <p:cNvPr id="3" name="Title 2"/>
          <p:cNvSpPr>
            <a:spLocks noGrp="1"/>
          </p:cNvSpPr>
          <p:nvPr>
            <p:ph type="title"/>
          </p:nvPr>
        </p:nvSpPr>
        <p:spPr>
          <a:xfrm>
            <a:off x="228600" y="152400"/>
            <a:ext cx="8229600" cy="976604"/>
          </a:xfrm>
        </p:spPr>
        <p:txBody>
          <a:bodyPr/>
          <a:lstStyle/>
          <a:p>
            <a:r>
              <a:rPr lang="en-US" dirty="0" smtClean="0"/>
              <a:t>Process</a:t>
            </a:r>
            <a:endParaRPr lang="en-US" dirty="0"/>
          </a:p>
        </p:txBody>
      </p:sp>
      <p:pic>
        <p:nvPicPr>
          <p:cNvPr id="5" name="Picture 4"/>
          <p:cNvPicPr>
            <a:picLocks noChangeAspect="1"/>
          </p:cNvPicPr>
          <p:nvPr/>
        </p:nvPicPr>
        <p:blipFill>
          <a:blip r:embed="rId2"/>
          <a:stretch>
            <a:fillRect/>
          </a:stretch>
        </p:blipFill>
        <p:spPr>
          <a:xfrm>
            <a:off x="228600" y="2050091"/>
            <a:ext cx="3292798" cy="2158013"/>
          </a:xfrm>
          <a:prstGeom prst="rect">
            <a:avLst/>
          </a:prstGeom>
        </p:spPr>
      </p:pic>
    </p:spTree>
    <p:extLst>
      <p:ext uri="{BB962C8B-B14F-4D97-AF65-F5344CB8AC3E}">
        <p14:creationId xmlns:p14="http://schemas.microsoft.com/office/powerpoint/2010/main" val="34319422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a:defRPr/>
            </a:pPr>
            <a:r>
              <a:rPr lang="en-US" b="1" dirty="0" smtClean="0"/>
              <a:t>Sources of Aid</a:t>
            </a:r>
            <a:endParaRPr lang="en-US" dirty="0" smtClean="0"/>
          </a:p>
        </p:txBody>
      </p:sp>
      <p:sp>
        <p:nvSpPr>
          <p:cNvPr id="13315" name="Rectangle 3"/>
          <p:cNvSpPr>
            <a:spLocks noGrp="1" noChangeArrowheads="1"/>
          </p:cNvSpPr>
          <p:nvPr>
            <p:ph sz="half" idx="1"/>
          </p:nvPr>
        </p:nvSpPr>
        <p:spPr>
          <a:xfrm>
            <a:off x="457200" y="1287624"/>
            <a:ext cx="4038600" cy="2472613"/>
          </a:xfrm>
        </p:spPr>
        <p:txBody>
          <a:bodyPr/>
          <a:lstStyle/>
          <a:p>
            <a:pPr>
              <a:defRPr/>
            </a:pPr>
            <a:r>
              <a:rPr lang="en-US" sz="2300" dirty="0" smtClean="0"/>
              <a:t>Institutional</a:t>
            </a:r>
          </a:p>
          <a:p>
            <a:pPr lvl="1">
              <a:defRPr/>
            </a:pPr>
            <a:r>
              <a:rPr lang="en-US" sz="2300" dirty="0" smtClean="0"/>
              <a:t>Merit based</a:t>
            </a:r>
          </a:p>
          <a:p>
            <a:pPr lvl="1">
              <a:defRPr/>
            </a:pPr>
            <a:r>
              <a:rPr lang="en-US" sz="2300" dirty="0" smtClean="0"/>
              <a:t>Need based</a:t>
            </a:r>
          </a:p>
          <a:p>
            <a:pPr>
              <a:defRPr/>
            </a:pPr>
            <a:r>
              <a:rPr lang="en-US" sz="2300" dirty="0" smtClean="0"/>
              <a:t>Federal </a:t>
            </a:r>
          </a:p>
          <a:p>
            <a:pPr>
              <a:defRPr/>
            </a:pPr>
            <a:r>
              <a:rPr lang="en-US" sz="2300" dirty="0" smtClean="0"/>
              <a:t>State </a:t>
            </a:r>
          </a:p>
          <a:p>
            <a:pPr lvl="1">
              <a:defRPr/>
            </a:pPr>
            <a:endParaRPr lang="en-US" sz="2400" dirty="0" smtClean="0"/>
          </a:p>
        </p:txBody>
      </p:sp>
      <p:sp>
        <p:nvSpPr>
          <p:cNvPr id="2" name="Content Placeholder 1"/>
          <p:cNvSpPr>
            <a:spLocks noGrp="1"/>
          </p:cNvSpPr>
          <p:nvPr>
            <p:ph sz="half" idx="2"/>
          </p:nvPr>
        </p:nvSpPr>
        <p:spPr>
          <a:xfrm>
            <a:off x="4648200" y="1219200"/>
            <a:ext cx="4038600" cy="3203510"/>
          </a:xfrm>
        </p:spPr>
        <p:txBody>
          <a:bodyPr/>
          <a:lstStyle/>
          <a:p>
            <a:pPr>
              <a:defRPr/>
            </a:pPr>
            <a:r>
              <a:rPr lang="en-US" sz="2300" dirty="0"/>
              <a:t>Other</a:t>
            </a:r>
          </a:p>
          <a:p>
            <a:pPr lvl="1">
              <a:defRPr/>
            </a:pPr>
            <a:r>
              <a:rPr lang="en-US" sz="2000" dirty="0"/>
              <a:t>Athletic Scholarships</a:t>
            </a:r>
          </a:p>
          <a:p>
            <a:pPr lvl="1">
              <a:defRPr/>
            </a:pPr>
            <a:r>
              <a:rPr lang="en-US" sz="2000" dirty="0"/>
              <a:t>Outside Scholarships</a:t>
            </a:r>
          </a:p>
          <a:p>
            <a:pPr lvl="1">
              <a:defRPr/>
            </a:pPr>
            <a:r>
              <a:rPr lang="en-US" sz="2000" dirty="0" smtClean="0"/>
              <a:t>Veteran’s </a:t>
            </a:r>
            <a:r>
              <a:rPr lang="en-US" sz="2000" dirty="0"/>
              <a:t>benefits</a:t>
            </a:r>
          </a:p>
          <a:p>
            <a:pPr lvl="1">
              <a:defRPr/>
            </a:pPr>
            <a:r>
              <a:rPr lang="en-US" sz="2000" dirty="0"/>
              <a:t>Resident Assistantships</a:t>
            </a:r>
          </a:p>
          <a:p>
            <a:pPr lvl="1">
              <a:defRPr/>
            </a:pPr>
            <a:r>
              <a:rPr lang="en-US" sz="2000" dirty="0"/>
              <a:t>Tax Credits</a:t>
            </a:r>
          </a:p>
          <a:p>
            <a:endParaRPr lang="en-US" dirty="0"/>
          </a:p>
        </p:txBody>
      </p:sp>
      <p:pic>
        <p:nvPicPr>
          <p:cNvPr id="3" name="Picture 2"/>
          <p:cNvPicPr>
            <a:picLocks noChangeAspect="1"/>
          </p:cNvPicPr>
          <p:nvPr/>
        </p:nvPicPr>
        <p:blipFill>
          <a:blip r:embed="rId2"/>
          <a:stretch>
            <a:fillRect/>
          </a:stretch>
        </p:blipFill>
        <p:spPr>
          <a:xfrm>
            <a:off x="1988975" y="3548317"/>
            <a:ext cx="4413380" cy="2405292"/>
          </a:xfrm>
          <a:prstGeom prst="rect">
            <a:avLst/>
          </a:prstGeom>
        </p:spPr>
      </p:pic>
    </p:spTree>
    <p:extLst>
      <p:ext uri="{BB962C8B-B14F-4D97-AF65-F5344CB8AC3E}">
        <p14:creationId xmlns:p14="http://schemas.microsoft.com/office/powerpoint/2010/main" val="20056818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95564"/>
            <a:ext cx="7772400" cy="826433"/>
          </a:xfrm>
        </p:spPr>
        <p:txBody>
          <a:bodyPr/>
          <a:lstStyle/>
          <a:p>
            <a:pPr>
              <a:defRPr/>
            </a:pPr>
            <a:r>
              <a:rPr lang="en-US" b="1" dirty="0" smtClean="0"/>
              <a:t>Tax Credits</a:t>
            </a:r>
            <a:endParaRPr lang="en-US" b="1" dirty="0"/>
          </a:p>
        </p:txBody>
      </p:sp>
      <p:sp>
        <p:nvSpPr>
          <p:cNvPr id="3" name="Text Placeholder 2"/>
          <p:cNvSpPr>
            <a:spLocks noGrp="1"/>
          </p:cNvSpPr>
          <p:nvPr>
            <p:ph type="body" sz="half" idx="1"/>
          </p:nvPr>
        </p:nvSpPr>
        <p:spPr>
          <a:xfrm>
            <a:off x="685800" y="1256146"/>
            <a:ext cx="8077200" cy="2412314"/>
          </a:xfrm>
        </p:spPr>
        <p:txBody>
          <a:bodyPr/>
          <a:lstStyle/>
          <a:p>
            <a:pPr algn="just">
              <a:defRPr/>
            </a:pPr>
            <a:r>
              <a:rPr lang="en-US" dirty="0" smtClean="0"/>
              <a:t>American Opportunity Tax Credit</a:t>
            </a:r>
          </a:p>
          <a:p>
            <a:pPr algn="just">
              <a:defRPr/>
            </a:pPr>
            <a:r>
              <a:rPr lang="en-US" dirty="0" smtClean="0"/>
              <a:t>Lifetime Learning Tax Credit</a:t>
            </a:r>
          </a:p>
          <a:p>
            <a:pPr algn="just">
              <a:defRPr/>
            </a:pPr>
            <a:r>
              <a:rPr lang="en-US" dirty="0" smtClean="0"/>
              <a:t>Tuition and Fees Deduction</a:t>
            </a:r>
          </a:p>
          <a:p>
            <a:pPr algn="just">
              <a:defRPr/>
            </a:pPr>
            <a:r>
              <a:rPr lang="en-US" dirty="0" smtClean="0"/>
              <a:t>Student Loan Interest Deduction</a:t>
            </a:r>
            <a:endParaRPr lang="en-US" dirty="0"/>
          </a:p>
        </p:txBody>
      </p:sp>
      <p:pic>
        <p:nvPicPr>
          <p:cNvPr id="7" name="Picture 6"/>
          <p:cNvPicPr>
            <a:picLocks noChangeAspect="1"/>
          </p:cNvPicPr>
          <p:nvPr/>
        </p:nvPicPr>
        <p:blipFill>
          <a:blip r:embed="rId2"/>
          <a:stretch>
            <a:fillRect/>
          </a:stretch>
        </p:blipFill>
        <p:spPr>
          <a:xfrm>
            <a:off x="2669082" y="3003515"/>
            <a:ext cx="3581900" cy="2362530"/>
          </a:xfrm>
          <a:prstGeom prst="rect">
            <a:avLst/>
          </a:prstGeom>
        </p:spPr>
      </p:pic>
      <p:sp>
        <p:nvSpPr>
          <p:cNvPr id="8" name="Rectangle 7"/>
          <p:cNvSpPr/>
          <p:nvPr/>
        </p:nvSpPr>
        <p:spPr>
          <a:xfrm>
            <a:off x="3051110" y="3003515"/>
            <a:ext cx="3032449" cy="2566861"/>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87339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a:defRPr/>
            </a:pPr>
            <a:r>
              <a:rPr lang="en-US" b="1" dirty="0" smtClean="0"/>
              <a:t>Types of Financial Aid</a:t>
            </a:r>
            <a:endParaRPr lang="en-US" dirty="0" smtClean="0"/>
          </a:p>
        </p:txBody>
      </p:sp>
      <p:pic>
        <p:nvPicPr>
          <p:cNvPr id="2" name="Picture 1"/>
          <p:cNvPicPr>
            <a:picLocks noChangeAspect="1"/>
          </p:cNvPicPr>
          <p:nvPr/>
        </p:nvPicPr>
        <p:blipFill>
          <a:blip r:embed="rId2"/>
          <a:stretch>
            <a:fillRect/>
          </a:stretch>
        </p:blipFill>
        <p:spPr>
          <a:xfrm>
            <a:off x="613027" y="1290926"/>
            <a:ext cx="7992590" cy="4220164"/>
          </a:xfrm>
          <a:prstGeom prst="rect">
            <a:avLst/>
          </a:prstGeom>
        </p:spPr>
      </p:pic>
      <p:sp>
        <p:nvSpPr>
          <p:cNvPr id="3" name="Rectangle 2"/>
          <p:cNvSpPr/>
          <p:nvPr/>
        </p:nvSpPr>
        <p:spPr>
          <a:xfrm>
            <a:off x="613027" y="1290926"/>
            <a:ext cx="7992590" cy="4220164"/>
          </a:xfrm>
          <a:prstGeom prst="rect">
            <a:avLst/>
          </a:prstGeom>
          <a:no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72195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76200"/>
            <a:ext cx="8229600" cy="872453"/>
          </a:xfrm>
        </p:spPr>
        <p:txBody>
          <a:bodyPr/>
          <a:lstStyle/>
          <a:p>
            <a:r>
              <a:rPr lang="en-US" dirty="0" smtClean="0"/>
              <a:t>File the FAFSA    		</a:t>
            </a:r>
            <a:r>
              <a:rPr lang="en-US" dirty="0" smtClean="0">
                <a:solidFill>
                  <a:schemeClr val="accent3">
                    <a:lumMod val="50000"/>
                  </a:schemeClr>
                </a:solidFill>
              </a:rPr>
              <a:t>fafsa.gov</a:t>
            </a:r>
            <a:endParaRPr lang="en-US" dirty="0">
              <a:solidFill>
                <a:schemeClr val="accent3">
                  <a:lumMod val="50000"/>
                </a:schemeClr>
              </a:solidFill>
            </a:endParaRPr>
          </a:p>
        </p:txBody>
      </p:sp>
      <p:sp>
        <p:nvSpPr>
          <p:cNvPr id="2" name="Content Placeholder 1"/>
          <p:cNvSpPr>
            <a:spLocks noGrp="1"/>
          </p:cNvSpPr>
          <p:nvPr>
            <p:ph sz="half" idx="2"/>
          </p:nvPr>
        </p:nvSpPr>
        <p:spPr>
          <a:xfrm>
            <a:off x="228600" y="4217437"/>
            <a:ext cx="8719457" cy="1735494"/>
          </a:xfrm>
        </p:spPr>
        <p:txBody>
          <a:bodyPr/>
          <a:lstStyle/>
          <a:p>
            <a:r>
              <a:rPr lang="en-US" sz="2400" dirty="0" smtClean="0"/>
              <a:t>Applications accepted starting October 1</a:t>
            </a:r>
          </a:p>
          <a:p>
            <a:r>
              <a:rPr lang="en-US" sz="2400" dirty="0" smtClean="0"/>
              <a:t>File each year for each student in college</a:t>
            </a:r>
          </a:p>
          <a:p>
            <a:r>
              <a:rPr lang="en-US" sz="2400" dirty="0" smtClean="0"/>
              <a:t>Use income from 2 years prior</a:t>
            </a:r>
          </a:p>
          <a:p>
            <a:pPr lvl="1"/>
            <a:r>
              <a:rPr lang="en-US" sz="2000" dirty="0" smtClean="0"/>
              <a:t>2018 income for the </a:t>
            </a:r>
            <a:r>
              <a:rPr lang="en-US" sz="2000" i="1" dirty="0" smtClean="0"/>
              <a:t>2020-21</a:t>
            </a:r>
            <a:r>
              <a:rPr lang="en-US" sz="2000" dirty="0" smtClean="0"/>
              <a:t> FAFSA</a:t>
            </a:r>
            <a:endParaRPr lang="en-US" sz="2000" dirty="0"/>
          </a:p>
        </p:txBody>
      </p:sp>
      <p:pic>
        <p:nvPicPr>
          <p:cNvPr id="5" name="Content Placeholder 4"/>
          <p:cNvPicPr>
            <a:picLocks noGrp="1" noChangeAspect="1"/>
          </p:cNvPicPr>
          <p:nvPr>
            <p:ph sz="half" idx="1"/>
          </p:nvPr>
        </p:nvPicPr>
        <p:blipFill>
          <a:blip r:embed="rId2"/>
          <a:stretch>
            <a:fillRect/>
          </a:stretch>
        </p:blipFill>
        <p:spPr>
          <a:xfrm>
            <a:off x="2699657" y="948653"/>
            <a:ext cx="3646714" cy="3206655"/>
          </a:xfrm>
          <a:prstGeom prst="rect">
            <a:avLst/>
          </a:prstGeom>
        </p:spPr>
      </p:pic>
    </p:spTree>
    <p:extLst>
      <p:ext uri="{BB962C8B-B14F-4D97-AF65-F5344CB8AC3E}">
        <p14:creationId xmlns:p14="http://schemas.microsoft.com/office/powerpoint/2010/main" val="5109462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302491" y="133927"/>
            <a:ext cx="7772400" cy="965200"/>
          </a:xfrm>
        </p:spPr>
        <p:txBody>
          <a:bodyPr/>
          <a:lstStyle/>
          <a:p>
            <a:pPr>
              <a:defRPr/>
            </a:pPr>
            <a:r>
              <a:rPr lang="en-US" b="1" dirty="0" smtClean="0"/>
              <a:t>Grants and Scholarships</a:t>
            </a:r>
            <a:endParaRPr lang="en-US" dirty="0" smtClean="0"/>
          </a:p>
        </p:txBody>
      </p:sp>
      <p:sp>
        <p:nvSpPr>
          <p:cNvPr id="60419" name="Rectangle 3"/>
          <p:cNvSpPr>
            <a:spLocks noGrp="1" noChangeArrowheads="1"/>
          </p:cNvSpPr>
          <p:nvPr>
            <p:ph type="body" sz="half" idx="1"/>
          </p:nvPr>
        </p:nvSpPr>
        <p:spPr>
          <a:xfrm>
            <a:off x="457200" y="1099127"/>
            <a:ext cx="8305800" cy="3472874"/>
          </a:xfrm>
        </p:spPr>
        <p:txBody>
          <a:bodyPr/>
          <a:lstStyle/>
          <a:p>
            <a:pPr>
              <a:lnSpc>
                <a:spcPct val="90000"/>
              </a:lnSpc>
              <a:defRPr/>
            </a:pPr>
            <a:r>
              <a:rPr lang="en-US" sz="2800" dirty="0" smtClean="0"/>
              <a:t>Federal</a:t>
            </a:r>
          </a:p>
          <a:p>
            <a:pPr lvl="1">
              <a:lnSpc>
                <a:spcPct val="90000"/>
              </a:lnSpc>
              <a:defRPr/>
            </a:pPr>
            <a:r>
              <a:rPr lang="en-US" sz="2600" dirty="0" smtClean="0"/>
              <a:t>Federal Pell Grant</a:t>
            </a:r>
          </a:p>
          <a:p>
            <a:pPr lvl="1">
              <a:lnSpc>
                <a:spcPct val="90000"/>
              </a:lnSpc>
              <a:defRPr/>
            </a:pPr>
            <a:r>
              <a:rPr lang="en-US" sz="2600" dirty="0" smtClean="0"/>
              <a:t>Federal Supplemental Educational Opportunity Grant (SEOG)</a:t>
            </a:r>
          </a:p>
          <a:p>
            <a:pPr lvl="1">
              <a:lnSpc>
                <a:spcPct val="90000"/>
              </a:lnSpc>
              <a:defRPr/>
            </a:pPr>
            <a:r>
              <a:rPr lang="en-US" sz="2600" dirty="0" smtClean="0"/>
              <a:t>Teacher Education Assistance for College and Higher Education (TEACH) Grant</a:t>
            </a:r>
          </a:p>
          <a:p>
            <a:pPr lvl="1">
              <a:lnSpc>
                <a:spcPct val="90000"/>
              </a:lnSpc>
              <a:defRPr/>
            </a:pPr>
            <a:r>
              <a:rPr lang="en-US" sz="2600" dirty="0" smtClean="0"/>
              <a:t>Iraq and Afghanistan Service Grants</a:t>
            </a:r>
          </a:p>
          <a:p>
            <a:pPr lvl="1">
              <a:lnSpc>
                <a:spcPct val="90000"/>
              </a:lnSpc>
              <a:defRPr/>
            </a:pPr>
            <a:endParaRPr lang="en-US" sz="2600" dirty="0" smtClean="0"/>
          </a:p>
          <a:p>
            <a:pPr>
              <a:lnSpc>
                <a:spcPct val="90000"/>
              </a:lnSpc>
              <a:defRPr/>
            </a:pPr>
            <a:endParaRPr lang="en-US" sz="2200" dirty="0" smtClean="0"/>
          </a:p>
        </p:txBody>
      </p:sp>
      <p:pic>
        <p:nvPicPr>
          <p:cNvPr id="2" name="Picture 1"/>
          <p:cNvPicPr>
            <a:picLocks noChangeAspect="1"/>
          </p:cNvPicPr>
          <p:nvPr/>
        </p:nvPicPr>
        <p:blipFill>
          <a:blip r:embed="rId2"/>
          <a:stretch>
            <a:fillRect/>
          </a:stretch>
        </p:blipFill>
        <p:spPr>
          <a:xfrm>
            <a:off x="1490232" y="4572001"/>
            <a:ext cx="6163535" cy="1057423"/>
          </a:xfrm>
          <a:prstGeom prst="rect">
            <a:avLst/>
          </a:prstGeom>
        </p:spPr>
      </p:pic>
    </p:spTree>
    <p:extLst>
      <p:ext uri="{BB962C8B-B14F-4D97-AF65-F5344CB8AC3E}">
        <p14:creationId xmlns:p14="http://schemas.microsoft.com/office/powerpoint/2010/main" val="2589486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7772400" cy="715818"/>
          </a:xfrm>
        </p:spPr>
        <p:txBody>
          <a:bodyPr/>
          <a:lstStyle/>
          <a:p>
            <a:pPr>
              <a:defRPr/>
            </a:pPr>
            <a:r>
              <a:rPr lang="en-US" b="1" dirty="0" smtClean="0"/>
              <a:t>Grants and Scholarships</a:t>
            </a:r>
            <a:endParaRPr lang="en-US" b="1" dirty="0"/>
          </a:p>
        </p:txBody>
      </p:sp>
      <p:sp>
        <p:nvSpPr>
          <p:cNvPr id="3" name="Text Placeholder 2"/>
          <p:cNvSpPr>
            <a:spLocks noGrp="1"/>
          </p:cNvSpPr>
          <p:nvPr>
            <p:ph type="body" sz="half" idx="1"/>
          </p:nvPr>
        </p:nvSpPr>
        <p:spPr>
          <a:xfrm>
            <a:off x="685800" y="1173018"/>
            <a:ext cx="7772400" cy="3131128"/>
          </a:xfrm>
        </p:spPr>
        <p:txBody>
          <a:bodyPr/>
          <a:lstStyle/>
          <a:p>
            <a:pPr>
              <a:lnSpc>
                <a:spcPct val="90000"/>
              </a:lnSpc>
              <a:defRPr/>
            </a:pPr>
            <a:endParaRPr lang="en-US" sz="2200" dirty="0" smtClean="0"/>
          </a:p>
          <a:p>
            <a:pPr>
              <a:lnSpc>
                <a:spcPct val="90000"/>
              </a:lnSpc>
              <a:defRPr/>
            </a:pPr>
            <a:r>
              <a:rPr lang="en-US" sz="2800" dirty="0" smtClean="0"/>
              <a:t>STATE</a:t>
            </a:r>
          </a:p>
          <a:p>
            <a:pPr lvl="1">
              <a:lnSpc>
                <a:spcPct val="90000"/>
              </a:lnSpc>
              <a:defRPr/>
            </a:pPr>
            <a:r>
              <a:rPr lang="en-US" sz="2400" dirty="0" smtClean="0"/>
              <a:t>New Jersey Tuition Aid Grant (TAG)</a:t>
            </a:r>
            <a:endParaRPr lang="en-US" dirty="0" smtClean="0"/>
          </a:p>
          <a:p>
            <a:pPr lvl="1">
              <a:lnSpc>
                <a:spcPct val="90000"/>
              </a:lnSpc>
              <a:defRPr/>
            </a:pPr>
            <a:r>
              <a:rPr lang="en-US" sz="2400" dirty="0" smtClean="0"/>
              <a:t>NJSTARS and NJSTARS II</a:t>
            </a:r>
          </a:p>
          <a:p>
            <a:pPr lvl="1">
              <a:lnSpc>
                <a:spcPct val="90000"/>
              </a:lnSpc>
              <a:defRPr/>
            </a:pPr>
            <a:r>
              <a:rPr lang="en-US" sz="2400" dirty="0" smtClean="0"/>
              <a:t>Educational Opportunity Fund (EOF)</a:t>
            </a:r>
          </a:p>
          <a:p>
            <a:pPr lvl="1" algn="ctr">
              <a:lnSpc>
                <a:spcPct val="90000"/>
              </a:lnSpc>
              <a:buNone/>
              <a:defRPr/>
            </a:pPr>
            <a:r>
              <a:rPr lang="en-US" sz="4000" b="1" dirty="0" smtClean="0">
                <a:solidFill>
                  <a:schemeClr val="accent6">
                    <a:lumMod val="75000"/>
                  </a:schemeClr>
                </a:solidFill>
              </a:rPr>
              <a:t>www.njgrants.org</a:t>
            </a:r>
          </a:p>
          <a:p>
            <a:pPr>
              <a:defRPr/>
            </a:pPr>
            <a:endParaRPr lang="en-US" dirty="0"/>
          </a:p>
        </p:txBody>
      </p:sp>
      <p:pic>
        <p:nvPicPr>
          <p:cNvPr id="5" name="Content Placeholder 4"/>
          <p:cNvPicPr>
            <a:picLocks noGrp="1" noChangeAspect="1"/>
          </p:cNvPicPr>
          <p:nvPr>
            <p:ph sz="half" idx="2"/>
          </p:nvPr>
        </p:nvPicPr>
        <p:blipFill>
          <a:blip r:embed="rId2"/>
          <a:stretch>
            <a:fillRect/>
          </a:stretch>
        </p:blipFill>
        <p:spPr>
          <a:xfrm>
            <a:off x="2843634" y="4003379"/>
            <a:ext cx="3456732" cy="1737511"/>
          </a:xfrm>
          <a:prstGeom prst="rect">
            <a:avLst/>
          </a:prstGeom>
        </p:spPr>
      </p:pic>
    </p:spTree>
    <p:extLst>
      <p:ext uri="{BB962C8B-B14F-4D97-AF65-F5344CB8AC3E}">
        <p14:creationId xmlns:p14="http://schemas.microsoft.com/office/powerpoint/2010/main" val="24615212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228600" y="195943"/>
            <a:ext cx="7772400" cy="844903"/>
          </a:xfrm>
        </p:spPr>
        <p:txBody>
          <a:bodyPr/>
          <a:lstStyle/>
          <a:p>
            <a:pPr>
              <a:defRPr/>
            </a:pPr>
            <a:r>
              <a:rPr lang="en-US" b="1" dirty="0" smtClean="0"/>
              <a:t>More Grants and Scholarships</a:t>
            </a:r>
            <a:endParaRPr lang="en-US" dirty="0" smtClean="0"/>
          </a:p>
        </p:txBody>
      </p:sp>
      <p:sp>
        <p:nvSpPr>
          <p:cNvPr id="61443" name="Rectangle 3"/>
          <p:cNvSpPr>
            <a:spLocks noGrp="1" noChangeArrowheads="1"/>
          </p:cNvSpPr>
          <p:nvPr>
            <p:ph type="body" sz="half" idx="1"/>
          </p:nvPr>
        </p:nvSpPr>
        <p:spPr>
          <a:xfrm>
            <a:off x="734291" y="1040846"/>
            <a:ext cx="7266709" cy="2692954"/>
          </a:xfrm>
        </p:spPr>
        <p:txBody>
          <a:bodyPr/>
          <a:lstStyle/>
          <a:p>
            <a:pPr>
              <a:defRPr/>
            </a:pPr>
            <a:r>
              <a:rPr lang="en-US" sz="2800" dirty="0" smtClean="0"/>
              <a:t>Private Sources</a:t>
            </a:r>
          </a:p>
          <a:p>
            <a:pPr lvl="1">
              <a:defRPr/>
            </a:pPr>
            <a:r>
              <a:rPr lang="en-US" sz="2400" dirty="0" smtClean="0"/>
              <a:t>Think local and global</a:t>
            </a:r>
          </a:p>
          <a:p>
            <a:pPr lvl="1">
              <a:defRPr/>
            </a:pPr>
            <a:r>
              <a:rPr lang="en-US" sz="2400" dirty="0" smtClean="0"/>
              <a:t>Use the Counseling Office’s Resources</a:t>
            </a:r>
          </a:p>
          <a:p>
            <a:pPr lvl="1">
              <a:defRPr/>
            </a:pPr>
            <a:r>
              <a:rPr lang="en-US" sz="2400" dirty="0" smtClean="0"/>
              <a:t>Internet Resources</a:t>
            </a:r>
          </a:p>
          <a:p>
            <a:pPr lvl="2">
              <a:defRPr/>
            </a:pPr>
            <a:r>
              <a:rPr lang="en-US" dirty="0" smtClean="0"/>
              <a:t>www.fastweb.com</a:t>
            </a:r>
          </a:p>
          <a:p>
            <a:pPr lvl="2">
              <a:defRPr/>
            </a:pPr>
            <a:r>
              <a:rPr lang="en-US" dirty="0" smtClean="0"/>
              <a:t>www.scholarships.com</a:t>
            </a:r>
          </a:p>
          <a:p>
            <a:pPr lvl="1">
              <a:defRPr/>
            </a:pPr>
            <a:r>
              <a:rPr lang="en-US" sz="2400" dirty="0" smtClean="0"/>
              <a:t>Only use free resources</a:t>
            </a:r>
          </a:p>
          <a:p>
            <a:pPr lvl="2">
              <a:defRPr/>
            </a:pPr>
            <a:endParaRPr lang="en-US" sz="2800" dirty="0" smtClean="0"/>
          </a:p>
          <a:p>
            <a:pPr lvl="2">
              <a:defRPr/>
            </a:pPr>
            <a:endParaRPr lang="en-US" dirty="0" smtClean="0"/>
          </a:p>
        </p:txBody>
      </p:sp>
      <p:pic>
        <p:nvPicPr>
          <p:cNvPr id="2" name="Picture 1"/>
          <p:cNvPicPr>
            <a:picLocks noChangeAspect="1"/>
          </p:cNvPicPr>
          <p:nvPr/>
        </p:nvPicPr>
        <p:blipFill>
          <a:blip r:embed="rId2"/>
          <a:stretch>
            <a:fillRect/>
          </a:stretch>
        </p:blipFill>
        <p:spPr>
          <a:xfrm>
            <a:off x="2939142" y="4058817"/>
            <a:ext cx="3356096" cy="1882386"/>
          </a:xfrm>
          <a:prstGeom prst="rect">
            <a:avLst/>
          </a:prstGeom>
        </p:spPr>
      </p:pic>
    </p:spTree>
    <p:extLst>
      <p:ext uri="{BB962C8B-B14F-4D97-AF65-F5344CB8AC3E}">
        <p14:creationId xmlns:p14="http://schemas.microsoft.com/office/powerpoint/2010/main" val="39593297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Federal Direct Loan Program</a:t>
            </a:r>
            <a:endParaRPr lang="en-US" dirty="0"/>
          </a:p>
        </p:txBody>
      </p:sp>
      <p:sp>
        <p:nvSpPr>
          <p:cNvPr id="3" name="Text Placeholder 2"/>
          <p:cNvSpPr>
            <a:spLocks noGrp="1"/>
          </p:cNvSpPr>
          <p:nvPr>
            <p:ph idx="1"/>
          </p:nvPr>
        </p:nvSpPr>
        <p:spPr>
          <a:xfrm>
            <a:off x="279918" y="3349690"/>
            <a:ext cx="8229600" cy="2644289"/>
          </a:xfrm>
        </p:spPr>
        <p:txBody>
          <a:bodyPr/>
          <a:lstStyle/>
          <a:p>
            <a:r>
              <a:rPr lang="en-US" sz="2400" b="1" dirty="0"/>
              <a:t>Federal Direct Loan Program</a:t>
            </a:r>
          </a:p>
          <a:p>
            <a:pPr lvl="1"/>
            <a:r>
              <a:rPr lang="en-US" sz="2400" dirty="0"/>
              <a:t>Borrowed by the student</a:t>
            </a:r>
          </a:p>
          <a:p>
            <a:pPr lvl="1"/>
            <a:r>
              <a:rPr lang="en-US" sz="2400" dirty="0"/>
              <a:t>No cosigner, no credit check</a:t>
            </a:r>
          </a:p>
          <a:p>
            <a:pPr lvl="1"/>
            <a:r>
              <a:rPr lang="en-US" sz="2400" dirty="0"/>
              <a:t>Must file the FAFSA</a:t>
            </a:r>
          </a:p>
          <a:p>
            <a:pPr lvl="1"/>
            <a:r>
              <a:rPr lang="en-US" sz="2400" dirty="0"/>
              <a:t>Entrance counseling and master promissory note must be </a:t>
            </a:r>
            <a:r>
              <a:rPr lang="en-US" sz="2400" dirty="0" smtClean="0"/>
              <a:t>completed</a:t>
            </a:r>
            <a:endParaRPr lang="en-US" sz="2400" dirty="0"/>
          </a:p>
        </p:txBody>
      </p:sp>
      <p:pic>
        <p:nvPicPr>
          <p:cNvPr id="4" name="Picture 3"/>
          <p:cNvPicPr>
            <a:picLocks noChangeAspect="1"/>
          </p:cNvPicPr>
          <p:nvPr/>
        </p:nvPicPr>
        <p:blipFill>
          <a:blip r:embed="rId2"/>
          <a:stretch>
            <a:fillRect/>
          </a:stretch>
        </p:blipFill>
        <p:spPr>
          <a:xfrm>
            <a:off x="1212330" y="1080022"/>
            <a:ext cx="6364776" cy="2066723"/>
          </a:xfrm>
          <a:prstGeom prst="rect">
            <a:avLst/>
          </a:prstGeom>
        </p:spPr>
      </p:pic>
    </p:spTree>
    <p:extLst>
      <p:ext uri="{BB962C8B-B14F-4D97-AF65-F5344CB8AC3E}">
        <p14:creationId xmlns:p14="http://schemas.microsoft.com/office/powerpoint/2010/main" val="19444498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p:txBody>
          <a:bodyPr/>
          <a:lstStyle/>
          <a:p>
            <a:pPr>
              <a:defRPr/>
            </a:pPr>
            <a:r>
              <a:rPr lang="en-US" b="1" dirty="0" smtClean="0"/>
              <a:t>Supplemental Loans</a:t>
            </a:r>
          </a:p>
        </p:txBody>
      </p:sp>
      <p:pic>
        <p:nvPicPr>
          <p:cNvPr id="2" name="Picture 1"/>
          <p:cNvPicPr>
            <a:picLocks noChangeAspect="1"/>
          </p:cNvPicPr>
          <p:nvPr/>
        </p:nvPicPr>
        <p:blipFill>
          <a:blip r:embed="rId2"/>
          <a:stretch>
            <a:fillRect/>
          </a:stretch>
        </p:blipFill>
        <p:spPr>
          <a:xfrm>
            <a:off x="2612571" y="948616"/>
            <a:ext cx="4012162" cy="4890697"/>
          </a:xfrm>
          <a:prstGeom prst="rect">
            <a:avLst/>
          </a:prstGeom>
        </p:spPr>
      </p:pic>
      <p:sp>
        <p:nvSpPr>
          <p:cNvPr id="5" name="Rectangle 4"/>
          <p:cNvSpPr/>
          <p:nvPr/>
        </p:nvSpPr>
        <p:spPr>
          <a:xfrm>
            <a:off x="2612571" y="948616"/>
            <a:ext cx="4012162" cy="4890697"/>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06729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228600" y="277092"/>
            <a:ext cx="7772400" cy="766618"/>
          </a:xfrm>
        </p:spPr>
        <p:txBody>
          <a:bodyPr/>
          <a:lstStyle/>
          <a:p>
            <a:pPr>
              <a:defRPr/>
            </a:pPr>
            <a:r>
              <a:rPr lang="en-US" b="1" dirty="0" smtClean="0"/>
              <a:t>Employment</a:t>
            </a:r>
            <a:endParaRPr lang="en-US" dirty="0" smtClean="0"/>
          </a:p>
        </p:txBody>
      </p:sp>
      <p:sp>
        <p:nvSpPr>
          <p:cNvPr id="64515" name="Rectangle 3"/>
          <p:cNvSpPr>
            <a:spLocks noGrp="1" noChangeArrowheads="1"/>
          </p:cNvSpPr>
          <p:nvPr>
            <p:ph type="body" sz="half" idx="2"/>
          </p:nvPr>
        </p:nvSpPr>
        <p:spPr>
          <a:xfrm>
            <a:off x="434110" y="1237673"/>
            <a:ext cx="7712364" cy="1925405"/>
          </a:xfrm>
        </p:spPr>
        <p:txBody>
          <a:bodyPr/>
          <a:lstStyle/>
          <a:p>
            <a:pPr>
              <a:defRPr/>
            </a:pPr>
            <a:r>
              <a:rPr lang="en-US" sz="3200" dirty="0" smtClean="0"/>
              <a:t>Federal Work Study</a:t>
            </a:r>
          </a:p>
          <a:p>
            <a:pPr>
              <a:defRPr/>
            </a:pPr>
            <a:r>
              <a:rPr lang="en-US" sz="3200" dirty="0" smtClean="0"/>
              <a:t>Institutional Work Programs</a:t>
            </a:r>
          </a:p>
          <a:p>
            <a:pPr>
              <a:defRPr/>
            </a:pPr>
            <a:r>
              <a:rPr lang="en-US" sz="3200" dirty="0" smtClean="0"/>
              <a:t>Off-Campus Jobs</a:t>
            </a:r>
          </a:p>
        </p:txBody>
      </p:sp>
      <p:pic>
        <p:nvPicPr>
          <p:cNvPr id="3" name="Picture 2"/>
          <p:cNvPicPr>
            <a:picLocks noChangeAspect="1"/>
          </p:cNvPicPr>
          <p:nvPr/>
        </p:nvPicPr>
        <p:blipFill>
          <a:blip r:embed="rId2"/>
          <a:stretch>
            <a:fillRect/>
          </a:stretch>
        </p:blipFill>
        <p:spPr>
          <a:xfrm>
            <a:off x="1866121" y="3051110"/>
            <a:ext cx="5290458" cy="2752298"/>
          </a:xfrm>
          <a:prstGeom prst="rect">
            <a:avLst/>
          </a:prstGeom>
        </p:spPr>
      </p:pic>
      <p:sp>
        <p:nvSpPr>
          <p:cNvPr id="2" name="Rectangle 1"/>
          <p:cNvSpPr/>
          <p:nvPr/>
        </p:nvSpPr>
        <p:spPr>
          <a:xfrm>
            <a:off x="1866121" y="3051110"/>
            <a:ext cx="5290458" cy="27522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4338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86328"/>
            <a:ext cx="7772400" cy="692727"/>
          </a:xfrm>
        </p:spPr>
        <p:txBody>
          <a:bodyPr/>
          <a:lstStyle/>
          <a:p>
            <a:r>
              <a:rPr lang="en-US" b="1" dirty="0" smtClean="0"/>
              <a:t>Tuition Payment Plans</a:t>
            </a:r>
            <a:endParaRPr lang="en-US" b="1" dirty="0"/>
          </a:p>
        </p:txBody>
      </p:sp>
      <p:sp>
        <p:nvSpPr>
          <p:cNvPr id="3" name="Text Placeholder 2"/>
          <p:cNvSpPr>
            <a:spLocks noGrp="1"/>
          </p:cNvSpPr>
          <p:nvPr>
            <p:ph type="body" sz="half" idx="1"/>
          </p:nvPr>
        </p:nvSpPr>
        <p:spPr>
          <a:xfrm>
            <a:off x="369455" y="1642188"/>
            <a:ext cx="5650345" cy="3767644"/>
          </a:xfrm>
        </p:spPr>
        <p:txBody>
          <a:bodyPr/>
          <a:lstStyle/>
          <a:p>
            <a:r>
              <a:rPr lang="en-US" sz="2400" dirty="0" smtClean="0"/>
              <a:t>Not a loan</a:t>
            </a:r>
          </a:p>
          <a:p>
            <a:pPr lvl="1"/>
            <a:r>
              <a:rPr lang="en-US" sz="2400" dirty="0" smtClean="0"/>
              <a:t>Enrollment fee</a:t>
            </a:r>
          </a:p>
          <a:p>
            <a:r>
              <a:rPr lang="en-US" sz="2400" dirty="0" smtClean="0"/>
              <a:t>Make tuition payments in monthly installments </a:t>
            </a:r>
          </a:p>
          <a:p>
            <a:r>
              <a:rPr lang="en-US" sz="2400" dirty="0" smtClean="0"/>
              <a:t>Fit payments into your monthly budget</a:t>
            </a:r>
          </a:p>
          <a:p>
            <a:r>
              <a:rPr lang="en-US" sz="2400" dirty="0" smtClean="0"/>
              <a:t>Various payment options</a:t>
            </a:r>
            <a:endParaRPr lang="en-US" sz="2400" dirty="0"/>
          </a:p>
        </p:txBody>
      </p:sp>
      <p:pic>
        <p:nvPicPr>
          <p:cNvPr id="81923" name="Picture 3"/>
          <p:cNvPicPr>
            <a:picLocks noGrp="1" noChangeAspect="1" noChangeArrowheads="1"/>
          </p:cNvPicPr>
          <p:nvPr>
            <p:ph sz="half" idx="2"/>
          </p:nvPr>
        </p:nvPicPr>
        <p:blipFill>
          <a:blip r:embed="rId2" cstate="print"/>
          <a:srcRect/>
          <a:stretch>
            <a:fillRect/>
          </a:stretch>
        </p:blipFill>
        <p:spPr bwMode="auto">
          <a:xfrm>
            <a:off x="6200452" y="1847272"/>
            <a:ext cx="2376859" cy="2971800"/>
          </a:xfrm>
          <a:prstGeom prst="rect">
            <a:avLst/>
          </a:prstGeom>
          <a:noFill/>
          <a:ln w="9525">
            <a:noFill/>
            <a:miter lim="800000"/>
            <a:headEnd/>
            <a:tailEnd/>
          </a:ln>
          <a:effectLst/>
        </p:spPr>
      </p:pic>
    </p:spTree>
    <p:extLst>
      <p:ext uri="{BB962C8B-B14F-4D97-AF65-F5344CB8AC3E}">
        <p14:creationId xmlns:p14="http://schemas.microsoft.com/office/powerpoint/2010/main" val="35330068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a:defRPr/>
            </a:pPr>
            <a:r>
              <a:rPr lang="en-US" b="1" dirty="0" smtClean="0"/>
              <a:t>Tips</a:t>
            </a:r>
            <a:endParaRPr lang="en-US" dirty="0" smtClean="0"/>
          </a:p>
        </p:txBody>
      </p:sp>
      <p:sp>
        <p:nvSpPr>
          <p:cNvPr id="70659" name="Rectangle 3"/>
          <p:cNvSpPr>
            <a:spLocks noGrp="1" noChangeArrowheads="1"/>
          </p:cNvSpPr>
          <p:nvPr>
            <p:ph sz="half" idx="1"/>
          </p:nvPr>
        </p:nvSpPr>
        <p:spPr>
          <a:xfrm>
            <a:off x="228600" y="1017038"/>
            <a:ext cx="4267200" cy="5109126"/>
          </a:xfrm>
        </p:spPr>
        <p:txBody>
          <a:bodyPr/>
          <a:lstStyle/>
          <a:p>
            <a:pPr>
              <a:defRPr/>
            </a:pPr>
            <a:r>
              <a:rPr lang="en-US" sz="2400" dirty="0" smtClean="0"/>
              <a:t>READ, READ, READ</a:t>
            </a:r>
          </a:p>
          <a:p>
            <a:pPr lvl="1">
              <a:defRPr/>
            </a:pPr>
            <a:r>
              <a:rPr lang="en-US" dirty="0"/>
              <a:t>a</a:t>
            </a:r>
            <a:r>
              <a:rPr lang="en-US" dirty="0" smtClean="0"/>
              <a:t>ll mail/email promptly</a:t>
            </a:r>
          </a:p>
          <a:p>
            <a:pPr lvl="1">
              <a:defRPr/>
            </a:pPr>
            <a:r>
              <a:rPr lang="en-US" dirty="0" smtClean="0"/>
              <a:t>instructions carefully</a:t>
            </a:r>
          </a:p>
          <a:p>
            <a:pPr lvl="1">
              <a:defRPr/>
            </a:pPr>
            <a:r>
              <a:rPr lang="en-US" dirty="0" smtClean="0"/>
              <a:t>review before submitting</a:t>
            </a:r>
          </a:p>
          <a:p>
            <a:pPr>
              <a:defRPr/>
            </a:pPr>
            <a:r>
              <a:rPr lang="en-US" sz="2400" dirty="0" smtClean="0"/>
              <a:t>Maintain copies of all documents</a:t>
            </a:r>
          </a:p>
        </p:txBody>
      </p:sp>
      <p:sp>
        <p:nvSpPr>
          <p:cNvPr id="3" name="Content Placeholder 2"/>
          <p:cNvSpPr>
            <a:spLocks noGrp="1"/>
          </p:cNvSpPr>
          <p:nvPr>
            <p:ph sz="half" idx="2"/>
          </p:nvPr>
        </p:nvSpPr>
        <p:spPr>
          <a:xfrm>
            <a:off x="4648200" y="1017038"/>
            <a:ext cx="4265724" cy="5109125"/>
          </a:xfrm>
        </p:spPr>
        <p:txBody>
          <a:bodyPr/>
          <a:lstStyle/>
          <a:p>
            <a:pPr>
              <a:defRPr/>
            </a:pPr>
            <a:r>
              <a:rPr lang="en-US" sz="2400" dirty="0"/>
              <a:t>Do not sign your son or daughter’s name/FSA ID to financial aid documents</a:t>
            </a:r>
          </a:p>
          <a:p>
            <a:pPr>
              <a:defRPr/>
            </a:pPr>
            <a:r>
              <a:rPr lang="en-US" sz="2400" dirty="0"/>
              <a:t>Involve your student </a:t>
            </a:r>
          </a:p>
          <a:p>
            <a:pPr>
              <a:defRPr/>
            </a:pPr>
            <a:r>
              <a:rPr lang="en-US" sz="2400" dirty="0"/>
              <a:t>Consult a financial aid officer</a:t>
            </a:r>
          </a:p>
          <a:p>
            <a:endParaRPr lang="en-US" dirty="0"/>
          </a:p>
        </p:txBody>
      </p:sp>
      <p:pic>
        <p:nvPicPr>
          <p:cNvPr id="2" name="Picture 1"/>
          <p:cNvPicPr>
            <a:picLocks noChangeAspect="1"/>
          </p:cNvPicPr>
          <p:nvPr/>
        </p:nvPicPr>
        <p:blipFill>
          <a:blip r:embed="rId2"/>
          <a:stretch>
            <a:fillRect/>
          </a:stretch>
        </p:blipFill>
        <p:spPr>
          <a:xfrm>
            <a:off x="2946487" y="4161453"/>
            <a:ext cx="3403426" cy="1772701"/>
          </a:xfrm>
          <a:prstGeom prst="rect">
            <a:avLst/>
          </a:prstGeom>
        </p:spPr>
      </p:pic>
    </p:spTree>
    <p:extLst>
      <p:ext uri="{BB962C8B-B14F-4D97-AF65-F5344CB8AC3E}">
        <p14:creationId xmlns:p14="http://schemas.microsoft.com/office/powerpoint/2010/main" val="312571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065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065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0659">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065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to ask a Financial Aid Administrator</a:t>
            </a:r>
          </a:p>
        </p:txBody>
      </p:sp>
      <p:sp>
        <p:nvSpPr>
          <p:cNvPr id="3" name="Content Placeholder 2"/>
          <p:cNvSpPr>
            <a:spLocks noGrp="1"/>
          </p:cNvSpPr>
          <p:nvPr>
            <p:ph sz="half" idx="1"/>
          </p:nvPr>
        </p:nvSpPr>
        <p:spPr>
          <a:xfrm>
            <a:off x="457199" y="1651517"/>
            <a:ext cx="5747657" cy="4474645"/>
          </a:xfrm>
        </p:spPr>
        <p:txBody>
          <a:bodyPr/>
          <a:lstStyle/>
          <a:p>
            <a:pPr>
              <a:defRPr/>
            </a:pPr>
            <a:r>
              <a:rPr lang="en-US" sz="2000" dirty="0"/>
              <a:t>Are </a:t>
            </a:r>
            <a:r>
              <a:rPr lang="en-US" sz="2000" dirty="0" smtClean="0"/>
              <a:t>institutional scholarship </a:t>
            </a:r>
            <a:r>
              <a:rPr lang="en-US" sz="2000" dirty="0"/>
              <a:t>and grant awards renewable? </a:t>
            </a:r>
            <a:endParaRPr lang="en-US" sz="2000" dirty="0" smtClean="0"/>
          </a:p>
          <a:p>
            <a:pPr>
              <a:defRPr/>
            </a:pPr>
            <a:r>
              <a:rPr lang="en-US" sz="2000" dirty="0" smtClean="0"/>
              <a:t>What </a:t>
            </a:r>
            <a:r>
              <a:rPr lang="en-US" sz="2000" dirty="0"/>
              <a:t>are the policies for work-study positions? </a:t>
            </a:r>
            <a:endParaRPr lang="en-US" sz="2000" dirty="0" smtClean="0"/>
          </a:p>
          <a:p>
            <a:pPr>
              <a:defRPr/>
            </a:pPr>
            <a:r>
              <a:rPr lang="en-US" sz="2000" dirty="0" smtClean="0"/>
              <a:t>Will an outside scholarship change my aid?</a:t>
            </a:r>
            <a:endParaRPr lang="en-US" sz="2000" dirty="0"/>
          </a:p>
          <a:p>
            <a:pPr>
              <a:defRPr/>
            </a:pPr>
            <a:r>
              <a:rPr lang="en-US" sz="2000" dirty="0"/>
              <a:t>How can I use financial aid to pay for books?</a:t>
            </a:r>
          </a:p>
          <a:p>
            <a:pPr>
              <a:defRPr/>
            </a:pPr>
            <a:r>
              <a:rPr lang="en-US" sz="2000" dirty="0" smtClean="0"/>
              <a:t>What </a:t>
            </a:r>
            <a:r>
              <a:rPr lang="en-US" sz="2000" dirty="0"/>
              <a:t>if there’s been a job loss, loss of untaxed benefit, or other </a:t>
            </a:r>
            <a:r>
              <a:rPr lang="en-US" sz="2000" dirty="0" smtClean="0"/>
              <a:t>change in </a:t>
            </a:r>
            <a:r>
              <a:rPr lang="en-US" sz="2000" dirty="0"/>
              <a:t>circumstance?</a:t>
            </a:r>
          </a:p>
          <a:p>
            <a:endParaRPr lang="en-US" sz="2000" dirty="0"/>
          </a:p>
        </p:txBody>
      </p:sp>
      <p:pic>
        <p:nvPicPr>
          <p:cNvPr id="5" name="Content Placeholder 4"/>
          <p:cNvPicPr>
            <a:picLocks noGrp="1" noChangeAspect="1"/>
          </p:cNvPicPr>
          <p:nvPr>
            <p:ph sz="half" idx="2"/>
          </p:nvPr>
        </p:nvPicPr>
        <p:blipFill>
          <a:blip r:embed="rId2"/>
          <a:stretch>
            <a:fillRect/>
          </a:stretch>
        </p:blipFill>
        <p:spPr>
          <a:xfrm>
            <a:off x="6528313" y="1832706"/>
            <a:ext cx="2219136" cy="3109229"/>
          </a:xfrm>
          <a:prstGeom prst="rect">
            <a:avLst/>
          </a:prstGeom>
        </p:spPr>
      </p:pic>
    </p:spTree>
    <p:extLst>
      <p:ext uri="{BB962C8B-B14F-4D97-AF65-F5344CB8AC3E}">
        <p14:creationId xmlns:p14="http://schemas.microsoft.com/office/powerpoint/2010/main" val="1615260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4469363"/>
            <a:ext cx="8229600" cy="1026368"/>
          </a:xfrm>
        </p:spPr>
        <p:txBody>
          <a:bodyPr/>
          <a:lstStyle/>
          <a:p>
            <a:pPr marL="0" indent="0" algn="ctr">
              <a:buNone/>
            </a:pPr>
            <a:r>
              <a:rPr lang="en-US" sz="2800" b="1" dirty="0" smtClean="0"/>
              <a:t>Monmouth.financialaidtv.com</a:t>
            </a:r>
          </a:p>
          <a:p>
            <a:pPr marL="0" indent="0" algn="ctr">
              <a:buNone/>
            </a:pPr>
            <a:r>
              <a:rPr lang="en-US" sz="2800" b="1" dirty="0" smtClean="0"/>
              <a:t>Studentaid.gov/resources</a:t>
            </a:r>
          </a:p>
          <a:p>
            <a:endParaRPr lang="en-US" dirty="0"/>
          </a:p>
        </p:txBody>
      </p:sp>
      <p:sp>
        <p:nvSpPr>
          <p:cNvPr id="9" name="Title 8"/>
          <p:cNvSpPr>
            <a:spLocks noGrp="1"/>
          </p:cNvSpPr>
          <p:nvPr>
            <p:ph type="title"/>
          </p:nvPr>
        </p:nvSpPr>
        <p:spPr/>
        <p:txBody>
          <a:bodyPr/>
          <a:lstStyle/>
          <a:p>
            <a:r>
              <a:rPr lang="en-US" b="1" dirty="0" smtClean="0"/>
              <a:t>Questions</a:t>
            </a:r>
            <a:endParaRPr lang="en-US"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3241" y="1359159"/>
            <a:ext cx="3166576" cy="2552898"/>
          </a:xfrm>
          <a:prstGeom prst="rect">
            <a:avLst/>
          </a:prstGeom>
        </p:spPr>
      </p:pic>
    </p:spTree>
    <p:extLst>
      <p:ext uri="{BB962C8B-B14F-4D97-AF65-F5344CB8AC3E}">
        <p14:creationId xmlns:p14="http://schemas.microsoft.com/office/powerpoint/2010/main" val="3413654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2845837" y="2211355"/>
            <a:ext cx="3384023" cy="2388637"/>
          </a:xfrm>
        </p:spPr>
        <p:txBody>
          <a:bodyPr/>
          <a:lstStyle/>
          <a:p>
            <a:r>
              <a:rPr lang="en-US" sz="2400" dirty="0"/>
              <a:t>Android or Apple</a:t>
            </a:r>
          </a:p>
          <a:p>
            <a:r>
              <a:rPr lang="en-US" sz="2400" dirty="0"/>
              <a:t>Must have FSA ID</a:t>
            </a:r>
          </a:p>
          <a:p>
            <a:r>
              <a:rPr lang="en-US" sz="2400" dirty="0"/>
              <a:t>Save, complete &amp; submit the FAFSA</a:t>
            </a:r>
          </a:p>
          <a:p>
            <a:r>
              <a:rPr lang="en-US" sz="2400" dirty="0"/>
              <a:t>IRS DRT available </a:t>
            </a:r>
          </a:p>
        </p:txBody>
      </p:sp>
      <p:sp>
        <p:nvSpPr>
          <p:cNvPr id="7" name="Title 6"/>
          <p:cNvSpPr>
            <a:spLocks noGrp="1"/>
          </p:cNvSpPr>
          <p:nvPr>
            <p:ph type="title"/>
          </p:nvPr>
        </p:nvSpPr>
        <p:spPr>
          <a:xfrm>
            <a:off x="228600" y="152400"/>
            <a:ext cx="8229600" cy="771331"/>
          </a:xfrm>
        </p:spPr>
        <p:txBody>
          <a:bodyPr/>
          <a:lstStyle/>
          <a:p>
            <a:r>
              <a:rPr lang="en-US" dirty="0" err="1" smtClean="0"/>
              <a:t>myStudentAid</a:t>
            </a:r>
            <a:r>
              <a:rPr lang="en-US" dirty="0" smtClean="0"/>
              <a:t> Mobile App</a:t>
            </a:r>
            <a:endParaRPr lang="en-US" dirty="0"/>
          </a:p>
        </p:txBody>
      </p:sp>
      <p:pic>
        <p:nvPicPr>
          <p:cNvPr id="10" name="Picture 9"/>
          <p:cNvPicPr>
            <a:picLocks noChangeAspect="1"/>
          </p:cNvPicPr>
          <p:nvPr/>
        </p:nvPicPr>
        <p:blipFill>
          <a:blip r:embed="rId2"/>
          <a:stretch>
            <a:fillRect/>
          </a:stretch>
        </p:blipFill>
        <p:spPr>
          <a:xfrm>
            <a:off x="6229859" y="1243679"/>
            <a:ext cx="2914141" cy="4578493"/>
          </a:xfrm>
          <a:prstGeom prst="rect">
            <a:avLst/>
          </a:prstGeom>
        </p:spPr>
      </p:pic>
      <p:pic>
        <p:nvPicPr>
          <p:cNvPr id="2" name="Picture 1"/>
          <p:cNvPicPr>
            <a:picLocks noChangeAspect="1"/>
          </p:cNvPicPr>
          <p:nvPr/>
        </p:nvPicPr>
        <p:blipFill>
          <a:blip r:embed="rId3"/>
          <a:stretch>
            <a:fillRect/>
          </a:stretch>
        </p:blipFill>
        <p:spPr>
          <a:xfrm>
            <a:off x="0" y="1179181"/>
            <a:ext cx="2953139" cy="4642991"/>
          </a:xfrm>
          <a:prstGeom prst="rect">
            <a:avLst/>
          </a:prstGeom>
        </p:spPr>
      </p:pic>
    </p:spTree>
    <p:extLst>
      <p:ext uri="{BB962C8B-B14F-4D97-AF65-F5344CB8AC3E}">
        <p14:creationId xmlns:p14="http://schemas.microsoft.com/office/powerpoint/2010/main" val="3921672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026"/>
          <p:cNvSpPr>
            <a:spLocks noGrp="1" noChangeArrowheads="1"/>
          </p:cNvSpPr>
          <p:nvPr>
            <p:ph type="title"/>
          </p:nvPr>
        </p:nvSpPr>
        <p:spPr>
          <a:xfrm>
            <a:off x="228600" y="286328"/>
            <a:ext cx="7772400" cy="898660"/>
          </a:xfrm>
        </p:spPr>
        <p:txBody>
          <a:bodyPr/>
          <a:lstStyle/>
          <a:p>
            <a:pPr>
              <a:defRPr/>
            </a:pPr>
            <a:r>
              <a:rPr lang="en-US" b="1" dirty="0" smtClean="0"/>
              <a:t>Federal Methodology</a:t>
            </a:r>
            <a:endParaRPr lang="en-US" dirty="0" smtClean="0"/>
          </a:p>
        </p:txBody>
      </p:sp>
      <p:sp>
        <p:nvSpPr>
          <p:cNvPr id="62467" name="Rectangle 1027"/>
          <p:cNvSpPr>
            <a:spLocks noGrp="1" noChangeArrowheads="1"/>
          </p:cNvSpPr>
          <p:nvPr>
            <p:ph type="body" sz="half" idx="2"/>
          </p:nvPr>
        </p:nvSpPr>
        <p:spPr>
          <a:xfrm>
            <a:off x="3906983" y="1394692"/>
            <a:ext cx="4765962" cy="4017817"/>
          </a:xfrm>
        </p:spPr>
        <p:txBody>
          <a:bodyPr/>
          <a:lstStyle/>
          <a:p>
            <a:pPr>
              <a:defRPr/>
            </a:pPr>
            <a:r>
              <a:rPr lang="en-US" sz="2600" dirty="0" smtClean="0"/>
              <a:t>Federal Methodology</a:t>
            </a:r>
          </a:p>
          <a:p>
            <a:pPr lvl="1">
              <a:defRPr/>
            </a:pPr>
            <a:r>
              <a:rPr lang="en-US" sz="2600" dirty="0"/>
              <a:t>F</a:t>
            </a:r>
            <a:r>
              <a:rPr lang="en-US" sz="2600" dirty="0" smtClean="0"/>
              <a:t>ormula created by Congress, uses all information on </a:t>
            </a:r>
            <a:r>
              <a:rPr lang="en-US" sz="2600" smtClean="0"/>
              <a:t>the FAFSA.</a:t>
            </a:r>
          </a:p>
          <a:p>
            <a:pPr lvl="1">
              <a:defRPr/>
            </a:pPr>
            <a:r>
              <a:rPr lang="en-US" sz="2600" dirty="0" smtClean="0"/>
              <a:t>Determines the Federal Expected Family Contribution (EFC).</a:t>
            </a:r>
          </a:p>
        </p:txBody>
      </p:sp>
      <p:pic>
        <p:nvPicPr>
          <p:cNvPr id="6" name="Picture 4" descr="j0144829"/>
          <p:cNvPicPr>
            <a:picLocks noChangeAspect="1" noChangeArrowheads="1"/>
          </p:cNvPicPr>
          <p:nvPr/>
        </p:nvPicPr>
        <p:blipFill>
          <a:blip r:embed="rId2" cstate="print"/>
          <a:srcRect/>
          <a:stretch>
            <a:fillRect/>
          </a:stretch>
        </p:blipFill>
        <p:spPr bwMode="auto">
          <a:xfrm>
            <a:off x="750454" y="1394692"/>
            <a:ext cx="2876550" cy="4114800"/>
          </a:xfrm>
          <a:prstGeom prst="rect">
            <a:avLst/>
          </a:prstGeom>
          <a:noFill/>
          <a:ln w="9525">
            <a:noFill/>
            <a:miter lim="800000"/>
            <a:headEnd/>
            <a:tailEnd/>
          </a:ln>
        </p:spPr>
      </p:pic>
    </p:spTree>
    <p:extLst>
      <p:ext uri="{BB962C8B-B14F-4D97-AF65-F5344CB8AC3E}">
        <p14:creationId xmlns:p14="http://schemas.microsoft.com/office/powerpoint/2010/main" val="11410811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Expected Family Contribution (EFC)</a:t>
            </a:r>
            <a:endParaRPr lang="en-US" dirty="0"/>
          </a:p>
        </p:txBody>
      </p:sp>
      <p:pic>
        <p:nvPicPr>
          <p:cNvPr id="5" name="Picture 4"/>
          <p:cNvPicPr>
            <a:picLocks noChangeAspect="1"/>
          </p:cNvPicPr>
          <p:nvPr/>
        </p:nvPicPr>
        <p:blipFill>
          <a:blip r:embed="rId2"/>
          <a:stretch>
            <a:fillRect/>
          </a:stretch>
        </p:blipFill>
        <p:spPr>
          <a:xfrm>
            <a:off x="475408" y="1498183"/>
            <a:ext cx="3313535" cy="3997548"/>
          </a:xfrm>
          <a:prstGeom prst="rect">
            <a:avLst/>
          </a:prstGeom>
        </p:spPr>
      </p:pic>
      <p:pic>
        <p:nvPicPr>
          <p:cNvPr id="6" name="Picture 5"/>
          <p:cNvPicPr>
            <a:picLocks noChangeAspect="1"/>
          </p:cNvPicPr>
          <p:nvPr/>
        </p:nvPicPr>
        <p:blipFill>
          <a:blip r:embed="rId3"/>
          <a:stretch>
            <a:fillRect/>
          </a:stretch>
        </p:blipFill>
        <p:spPr>
          <a:xfrm>
            <a:off x="4194276" y="2256313"/>
            <a:ext cx="475529" cy="2481287"/>
          </a:xfrm>
          <a:prstGeom prst="rect">
            <a:avLst/>
          </a:prstGeom>
        </p:spPr>
      </p:pic>
      <p:pic>
        <p:nvPicPr>
          <p:cNvPr id="7" name="Picture 6"/>
          <p:cNvPicPr>
            <a:picLocks noChangeAspect="1"/>
          </p:cNvPicPr>
          <p:nvPr/>
        </p:nvPicPr>
        <p:blipFill>
          <a:blip r:embed="rId4"/>
          <a:stretch>
            <a:fillRect/>
          </a:stretch>
        </p:blipFill>
        <p:spPr>
          <a:xfrm>
            <a:off x="5355056" y="1445002"/>
            <a:ext cx="3292125" cy="1914310"/>
          </a:xfrm>
          <a:prstGeom prst="rect">
            <a:avLst/>
          </a:prstGeom>
        </p:spPr>
      </p:pic>
      <p:pic>
        <p:nvPicPr>
          <p:cNvPr id="8" name="Picture 7"/>
          <p:cNvPicPr>
            <a:picLocks noChangeAspect="1"/>
          </p:cNvPicPr>
          <p:nvPr/>
        </p:nvPicPr>
        <p:blipFill>
          <a:blip r:embed="rId5"/>
          <a:stretch>
            <a:fillRect/>
          </a:stretch>
        </p:blipFill>
        <p:spPr>
          <a:xfrm>
            <a:off x="5355055" y="3496956"/>
            <a:ext cx="3292125" cy="1914310"/>
          </a:xfrm>
          <a:prstGeom prst="rect">
            <a:avLst/>
          </a:prstGeom>
        </p:spPr>
      </p:pic>
    </p:spTree>
    <p:extLst>
      <p:ext uri="{BB962C8B-B14F-4D97-AF65-F5344CB8AC3E}">
        <p14:creationId xmlns:p14="http://schemas.microsoft.com/office/powerpoint/2010/main" val="3082380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58618"/>
            <a:ext cx="7772400" cy="1145309"/>
          </a:xfrm>
        </p:spPr>
        <p:txBody>
          <a:bodyPr/>
          <a:lstStyle/>
          <a:p>
            <a:r>
              <a:rPr lang="en-US" b="1" dirty="0" smtClean="0"/>
              <a:t>Expected Family Contribution (EFC)</a:t>
            </a:r>
            <a:endParaRPr lang="en-US" b="1" dirty="0"/>
          </a:p>
        </p:txBody>
      </p:sp>
      <p:sp>
        <p:nvSpPr>
          <p:cNvPr id="5" name="Text Placeholder 4"/>
          <p:cNvSpPr>
            <a:spLocks noGrp="1"/>
          </p:cNvSpPr>
          <p:nvPr>
            <p:ph type="body" sz="half" idx="1"/>
          </p:nvPr>
        </p:nvSpPr>
        <p:spPr>
          <a:xfrm>
            <a:off x="443345" y="1403927"/>
            <a:ext cx="5440219" cy="5190837"/>
          </a:xfrm>
        </p:spPr>
        <p:txBody>
          <a:bodyPr/>
          <a:lstStyle/>
          <a:p>
            <a:r>
              <a:rPr lang="en-US" sz="2400" dirty="0" smtClean="0"/>
              <a:t>Index number that the financial aid office uses to determine aid eligibility</a:t>
            </a:r>
          </a:p>
          <a:p>
            <a:r>
              <a:rPr lang="en-US" sz="2400" dirty="0" smtClean="0"/>
              <a:t>Stays the same regardless of college choice</a:t>
            </a:r>
          </a:p>
          <a:p>
            <a:r>
              <a:rPr lang="en-US" sz="2400" dirty="0" smtClean="0"/>
              <a:t>The EFC is </a:t>
            </a:r>
            <a:r>
              <a:rPr lang="en-US" sz="2400" b="1" i="1" dirty="0" smtClean="0"/>
              <a:t>not</a:t>
            </a:r>
            <a:r>
              <a:rPr lang="en-US" sz="2400" dirty="0" smtClean="0"/>
              <a:t>:</a:t>
            </a:r>
          </a:p>
          <a:p>
            <a:pPr lvl="1"/>
            <a:r>
              <a:rPr lang="en-US" sz="2400" dirty="0" smtClean="0"/>
              <a:t>The amount of money you will pay</a:t>
            </a:r>
          </a:p>
          <a:p>
            <a:pPr lvl="1"/>
            <a:r>
              <a:rPr lang="en-US" sz="2400" dirty="0" smtClean="0"/>
              <a:t>The amount of federal aid you will receive</a:t>
            </a:r>
          </a:p>
          <a:p>
            <a:endParaRPr lang="en-US" dirty="0"/>
          </a:p>
        </p:txBody>
      </p:sp>
      <p:pic>
        <p:nvPicPr>
          <p:cNvPr id="81922" name="Picture 2"/>
          <p:cNvPicPr>
            <a:picLocks noGrp="1" noChangeAspect="1" noChangeArrowheads="1"/>
          </p:cNvPicPr>
          <p:nvPr>
            <p:ph sz="half" idx="2"/>
          </p:nvPr>
        </p:nvPicPr>
        <p:blipFill>
          <a:blip r:embed="rId2" cstate="print"/>
          <a:srcRect/>
          <a:stretch>
            <a:fillRect/>
          </a:stretch>
        </p:blipFill>
        <p:spPr bwMode="auto">
          <a:xfrm>
            <a:off x="6437460" y="2082799"/>
            <a:ext cx="2010093" cy="2812473"/>
          </a:xfrm>
          <a:prstGeom prst="rect">
            <a:avLst/>
          </a:prstGeom>
          <a:noFill/>
          <a:ln w="9525">
            <a:noFill/>
            <a:miter lim="800000"/>
            <a:headEnd/>
            <a:tailEnd/>
          </a:ln>
          <a:effectLst/>
        </p:spPr>
      </p:pic>
    </p:spTree>
    <p:extLst>
      <p:ext uri="{BB962C8B-B14F-4D97-AF65-F5344CB8AC3E}">
        <p14:creationId xmlns:p14="http://schemas.microsoft.com/office/powerpoint/2010/main" val="13313294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2225" y="3467980"/>
            <a:ext cx="2532070" cy="1899052"/>
          </a:xfrm>
          <a:prstGeom prst="rect">
            <a:avLst/>
          </a:prstGeom>
        </p:spPr>
      </p:pic>
      <p:sp>
        <p:nvSpPr>
          <p:cNvPr id="56322" name="Rectangle 2"/>
          <p:cNvSpPr>
            <a:spLocks noGrp="1" noChangeArrowheads="1"/>
          </p:cNvSpPr>
          <p:nvPr>
            <p:ph type="title"/>
          </p:nvPr>
        </p:nvSpPr>
        <p:spPr/>
        <p:txBody>
          <a:bodyPr/>
          <a:lstStyle/>
          <a:p>
            <a:pPr>
              <a:defRPr/>
            </a:pPr>
            <a:r>
              <a:rPr lang="en-US" b="1" dirty="0" smtClean="0"/>
              <a:t>Cost of Attendance</a:t>
            </a:r>
            <a:endParaRPr lang="en-US" dirty="0" smtClean="0"/>
          </a:p>
        </p:txBody>
      </p:sp>
      <p:sp>
        <p:nvSpPr>
          <p:cNvPr id="56323" name="Rectangle 3"/>
          <p:cNvSpPr>
            <a:spLocks noGrp="1" noChangeArrowheads="1"/>
          </p:cNvSpPr>
          <p:nvPr>
            <p:ph type="body" idx="1"/>
          </p:nvPr>
        </p:nvSpPr>
        <p:spPr>
          <a:xfrm>
            <a:off x="457200" y="978408"/>
            <a:ext cx="4040188" cy="556705"/>
          </a:xfrm>
        </p:spPr>
        <p:txBody>
          <a:bodyPr/>
          <a:lstStyle/>
          <a:p>
            <a:pPr>
              <a:lnSpc>
                <a:spcPct val="90000"/>
              </a:lnSpc>
              <a:defRPr/>
            </a:pPr>
            <a:r>
              <a:rPr lang="en-US" sz="2600" dirty="0" smtClean="0"/>
              <a:t>Direct Expenses	</a:t>
            </a:r>
          </a:p>
        </p:txBody>
      </p:sp>
      <p:sp>
        <p:nvSpPr>
          <p:cNvPr id="2" name="Content Placeholder 1"/>
          <p:cNvSpPr>
            <a:spLocks noGrp="1"/>
          </p:cNvSpPr>
          <p:nvPr>
            <p:ph sz="half" idx="2"/>
          </p:nvPr>
        </p:nvSpPr>
        <p:spPr>
          <a:xfrm>
            <a:off x="457200" y="1618489"/>
            <a:ext cx="4040188" cy="2386583"/>
          </a:xfrm>
        </p:spPr>
        <p:txBody>
          <a:bodyPr/>
          <a:lstStyle/>
          <a:p>
            <a:r>
              <a:rPr lang="en-US" dirty="0" smtClean="0"/>
              <a:t>Tuition and fees</a:t>
            </a:r>
          </a:p>
          <a:p>
            <a:r>
              <a:rPr lang="en-US" dirty="0" smtClean="0"/>
              <a:t>Room and meal plan (on campus)</a:t>
            </a:r>
          </a:p>
          <a:p>
            <a:endParaRPr lang="en-US" dirty="0"/>
          </a:p>
        </p:txBody>
      </p:sp>
      <p:sp>
        <p:nvSpPr>
          <p:cNvPr id="3" name="Text Placeholder 2"/>
          <p:cNvSpPr>
            <a:spLocks noGrp="1"/>
          </p:cNvSpPr>
          <p:nvPr>
            <p:ph type="body" sz="quarter" idx="3"/>
          </p:nvPr>
        </p:nvSpPr>
        <p:spPr>
          <a:xfrm>
            <a:off x="4645025" y="1097280"/>
            <a:ext cx="4041775" cy="437833"/>
          </a:xfrm>
        </p:spPr>
        <p:txBody>
          <a:bodyPr/>
          <a:lstStyle/>
          <a:p>
            <a:r>
              <a:rPr lang="en-US" sz="2600" dirty="0" smtClean="0"/>
              <a:t>Indirect Expenses</a:t>
            </a:r>
            <a:endParaRPr lang="en-US" sz="2600" dirty="0"/>
          </a:p>
        </p:txBody>
      </p:sp>
      <p:sp>
        <p:nvSpPr>
          <p:cNvPr id="4" name="Content Placeholder 3"/>
          <p:cNvSpPr>
            <a:spLocks noGrp="1"/>
          </p:cNvSpPr>
          <p:nvPr>
            <p:ph sz="quarter" idx="4"/>
          </p:nvPr>
        </p:nvSpPr>
        <p:spPr>
          <a:xfrm>
            <a:off x="4645025" y="1618489"/>
            <a:ext cx="4041775" cy="1591055"/>
          </a:xfrm>
        </p:spPr>
        <p:txBody>
          <a:bodyPr/>
          <a:lstStyle/>
          <a:p>
            <a:r>
              <a:rPr lang="en-US" dirty="0" smtClean="0"/>
              <a:t>Books and supplies</a:t>
            </a:r>
          </a:p>
          <a:p>
            <a:r>
              <a:rPr lang="en-US" dirty="0" smtClean="0"/>
              <a:t>Transportation</a:t>
            </a:r>
          </a:p>
          <a:p>
            <a:r>
              <a:rPr lang="en-US" dirty="0" smtClean="0"/>
              <a:t>Personal expenses</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1691"/>
            <a:ext cx="2476907" cy="161163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6907" y="3292920"/>
            <a:ext cx="2268451" cy="2249172"/>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0302" y="3611691"/>
            <a:ext cx="2303698" cy="1534263"/>
          </a:xfrm>
          <a:prstGeom prst="rect">
            <a:avLst/>
          </a:prstGeom>
        </p:spPr>
      </p:pic>
    </p:spTree>
    <p:extLst>
      <p:ext uri="{BB962C8B-B14F-4D97-AF65-F5344CB8AC3E}">
        <p14:creationId xmlns:p14="http://schemas.microsoft.com/office/powerpoint/2010/main" val="30614066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228600" y="0"/>
            <a:ext cx="7772400" cy="1378527"/>
          </a:xfrm>
        </p:spPr>
        <p:txBody>
          <a:bodyPr/>
          <a:lstStyle/>
          <a:p>
            <a:pPr>
              <a:defRPr/>
            </a:pPr>
            <a:r>
              <a:rPr lang="en-US" b="1" dirty="0" smtClean="0"/>
              <a:t>Definition of Need</a:t>
            </a:r>
            <a:endParaRPr lang="en-US" dirty="0" smtClean="0"/>
          </a:p>
        </p:txBody>
      </p:sp>
      <p:sp>
        <p:nvSpPr>
          <p:cNvPr id="59395" name="Rectangle 3"/>
          <p:cNvSpPr>
            <a:spLocks noGrp="1" noChangeArrowheads="1"/>
          </p:cNvSpPr>
          <p:nvPr>
            <p:ph type="body" sz="half" idx="1"/>
          </p:nvPr>
        </p:nvSpPr>
        <p:spPr>
          <a:xfrm>
            <a:off x="1046163" y="1378527"/>
            <a:ext cx="7196137" cy="2131724"/>
          </a:xfrm>
        </p:spPr>
        <p:txBody>
          <a:bodyPr/>
          <a:lstStyle/>
          <a:p>
            <a:pPr algn="ctr">
              <a:lnSpc>
                <a:spcPct val="80000"/>
              </a:lnSpc>
              <a:buFont typeface="Monotype Sorts" pitchFamily="2" charset="2"/>
              <a:buNone/>
              <a:defRPr/>
            </a:pPr>
            <a:r>
              <a:rPr lang="en-US" sz="2600" dirty="0" smtClean="0"/>
              <a:t>Cost of Attendance (COA)</a:t>
            </a:r>
          </a:p>
          <a:p>
            <a:pPr algn="ctr">
              <a:lnSpc>
                <a:spcPct val="80000"/>
              </a:lnSpc>
              <a:buFont typeface="Monotype Sorts" pitchFamily="2" charset="2"/>
              <a:buNone/>
              <a:defRPr/>
            </a:pPr>
            <a:r>
              <a:rPr lang="en-US" sz="2600" dirty="0" smtClean="0"/>
              <a:t>- </a:t>
            </a:r>
            <a:r>
              <a:rPr lang="en-US" sz="2600" u="sng" dirty="0" smtClean="0"/>
              <a:t>Expected Family Contribution (EFC)</a:t>
            </a:r>
            <a:endParaRPr lang="en-US" sz="2600" dirty="0" smtClean="0"/>
          </a:p>
          <a:p>
            <a:pPr algn="ctr">
              <a:lnSpc>
                <a:spcPct val="80000"/>
              </a:lnSpc>
              <a:buFont typeface="Monotype Sorts" pitchFamily="2" charset="2"/>
              <a:buNone/>
              <a:defRPr/>
            </a:pPr>
            <a:endParaRPr lang="en-US" sz="2600" dirty="0" smtClean="0"/>
          </a:p>
          <a:p>
            <a:pPr algn="ctr">
              <a:lnSpc>
                <a:spcPct val="80000"/>
              </a:lnSpc>
              <a:buFont typeface="Monotype Sorts" pitchFamily="2" charset="2"/>
              <a:buNone/>
              <a:defRPr/>
            </a:pPr>
            <a:r>
              <a:rPr lang="en-US" sz="2600" dirty="0" smtClean="0"/>
              <a:t>= NEED</a:t>
            </a:r>
            <a:endParaRPr lang="en-US" sz="2600" u="sng" dirty="0" smtClean="0"/>
          </a:p>
          <a:p>
            <a:pPr algn="ctr">
              <a:lnSpc>
                <a:spcPct val="80000"/>
              </a:lnSpc>
              <a:buFont typeface="Monotype Sorts" pitchFamily="2" charset="2"/>
              <a:buNone/>
              <a:defRPr/>
            </a:pPr>
            <a:endParaRPr lang="en-US" sz="2400" u="sng" dirty="0" smtClean="0"/>
          </a:p>
        </p:txBody>
      </p:sp>
      <p:pic>
        <p:nvPicPr>
          <p:cNvPr id="6" name="Picture 3" descr="C:\Documents and Settings\kisaksen\Local Settings\Temporary Internet Files\Content.IE5\T6RNTH4M\MP900442256[1].jpg"/>
          <p:cNvPicPr>
            <a:picLocks noChangeAspect="1" noChangeArrowheads="1"/>
          </p:cNvPicPr>
          <p:nvPr/>
        </p:nvPicPr>
        <p:blipFill>
          <a:blip r:embed="rId2" cstate="print"/>
          <a:srcRect/>
          <a:stretch>
            <a:fillRect/>
          </a:stretch>
        </p:blipFill>
        <p:spPr bwMode="auto">
          <a:xfrm>
            <a:off x="2743200" y="3401290"/>
            <a:ext cx="4038600" cy="2323892"/>
          </a:xfrm>
          <a:prstGeom prst="rect">
            <a:avLst/>
          </a:prstGeom>
          <a:noFill/>
        </p:spPr>
      </p:pic>
    </p:spTree>
    <p:extLst>
      <p:ext uri="{BB962C8B-B14F-4D97-AF65-F5344CB8AC3E}">
        <p14:creationId xmlns:p14="http://schemas.microsoft.com/office/powerpoint/2010/main" val="3904039114"/>
      </p:ext>
    </p:extLst>
  </p:cSld>
  <p:clrMapOvr>
    <a:masterClrMapping/>
  </p:clrMapOvr>
  <p:timing>
    <p:tnLst>
      <p:par>
        <p:cTn id="1" dur="indefinite" restart="never" nodeType="tmRoot"/>
      </p:par>
    </p:tnLst>
  </p:timing>
</p:sld>
</file>

<file path=ppt/theme/theme1.xml><?xml version="1.0" encoding="utf-8"?>
<a:theme xmlns:a="http://schemas.openxmlformats.org/drawingml/2006/main" name="MU Blue Swoos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dvantage">
      <a:majorFont>
        <a:latin typeface="Rockwell"/>
        <a:ea typeface=""/>
        <a:cs typeface=""/>
        <a:font script="Jpan" typeface="ＭＳ ゴシック"/>
      </a:majorFont>
      <a:minorFont>
        <a:latin typeface="Rockwell"/>
        <a:ea typeface=""/>
        <a:cs typeface=""/>
        <a:font script="Jpan" typeface="ＭＳ 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Fin Aid Night 1516</Template>
  <TotalTime>2677</TotalTime>
  <Words>1136</Words>
  <Application>Microsoft Office PowerPoint</Application>
  <PresentationFormat>On-screen Show (4:3)</PresentationFormat>
  <Paragraphs>230</Paragraphs>
  <Slides>39</Slides>
  <Notes>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39</vt:i4>
      </vt:variant>
    </vt:vector>
  </HeadingPairs>
  <TitlesOfParts>
    <vt:vector size="49" baseType="lpstr">
      <vt:lpstr>ＭＳ Ｐゴシック</vt:lpstr>
      <vt:lpstr>Arial</vt:lpstr>
      <vt:lpstr>Calibri</vt:lpstr>
      <vt:lpstr>Helvetica Neue Bold Condensed</vt:lpstr>
      <vt:lpstr>Monotype Sorts</vt:lpstr>
      <vt:lpstr>Rockwell</vt:lpstr>
      <vt:lpstr>Verdana</vt:lpstr>
      <vt:lpstr>Wingdings</vt:lpstr>
      <vt:lpstr>MU Blue Swoosh</vt:lpstr>
      <vt:lpstr>Office Theme</vt:lpstr>
      <vt:lpstr>FINANCIAL AID 101</vt:lpstr>
      <vt:lpstr>Topics We’ll Cover</vt:lpstr>
      <vt:lpstr>File the FAFSA      fafsa.gov</vt:lpstr>
      <vt:lpstr>myStudentAid Mobile App</vt:lpstr>
      <vt:lpstr>Federal Methodology</vt:lpstr>
      <vt:lpstr>Expected Family Contribution (EFC)</vt:lpstr>
      <vt:lpstr>Expected Family Contribution (EFC)</vt:lpstr>
      <vt:lpstr>Cost of Attendance</vt:lpstr>
      <vt:lpstr>Definition of Need</vt:lpstr>
      <vt:lpstr>Financial Need Examples</vt:lpstr>
      <vt:lpstr>Net Price Calculator</vt:lpstr>
      <vt:lpstr>FAFSA4caster   fafsa.gov </vt:lpstr>
      <vt:lpstr> FSA ID                      fsaid.ed.gov     </vt:lpstr>
      <vt:lpstr>FAFSA on the Web   www.fafsa.gov</vt:lpstr>
      <vt:lpstr>FAFSA on the Web</vt:lpstr>
      <vt:lpstr>General Eligibility Requirements -    Students</vt:lpstr>
      <vt:lpstr>General Eligibility Requirements -   Students</vt:lpstr>
      <vt:lpstr>Completing the FAFSA</vt:lpstr>
      <vt:lpstr>Completing the FAFSA</vt:lpstr>
      <vt:lpstr>Completing the FAFSA</vt:lpstr>
      <vt:lpstr>Completing the FAFSA</vt:lpstr>
      <vt:lpstr>IRS Data Retrieval Tool</vt:lpstr>
      <vt:lpstr>IRS Data Retrieval Tool</vt:lpstr>
      <vt:lpstr>Completing the FAFSA</vt:lpstr>
      <vt:lpstr>FAFSA Confirmation Page</vt:lpstr>
      <vt:lpstr>Process</vt:lpstr>
      <vt:lpstr>Sources of Aid</vt:lpstr>
      <vt:lpstr>Tax Credits</vt:lpstr>
      <vt:lpstr>Types of Financial Aid</vt:lpstr>
      <vt:lpstr>Grants and Scholarships</vt:lpstr>
      <vt:lpstr>Grants and Scholarships</vt:lpstr>
      <vt:lpstr>More Grants and Scholarships</vt:lpstr>
      <vt:lpstr>Federal Direct Loan Program</vt:lpstr>
      <vt:lpstr>Supplemental Loans</vt:lpstr>
      <vt:lpstr>Employment</vt:lpstr>
      <vt:lpstr>Tuition Payment Plans</vt:lpstr>
      <vt:lpstr>Tips</vt:lpstr>
      <vt:lpstr>Questions to ask a Financial Aid Administrator</vt:lpstr>
      <vt:lpstr>Questions</vt:lpstr>
    </vt:vector>
  </TitlesOfParts>
  <Company>Information Management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FINANCIAL AID 101</dc:title>
  <dc:creator>Isaksen, Kristen</dc:creator>
  <cp:lastModifiedBy>Alexandra Kartsakalis</cp:lastModifiedBy>
  <cp:revision>105</cp:revision>
  <cp:lastPrinted>2019-09-19T14:49:19Z</cp:lastPrinted>
  <dcterms:created xsi:type="dcterms:W3CDTF">2015-10-22T20:27:24Z</dcterms:created>
  <dcterms:modified xsi:type="dcterms:W3CDTF">2019-10-28T13:52:55Z</dcterms:modified>
</cp:coreProperties>
</file>